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3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embeddedFontLst>
    <p:embeddedFont>
      <p:font typeface="Helvetica Neue" panose="020B0604020202020204" charset="0"/>
      <p:regular r:id="rId39"/>
      <p:bold r:id="rId40"/>
      <p:italic r:id="rId41"/>
      <p:boldItalic r:id="rId42"/>
    </p:embeddedFont>
    <p:embeddedFont>
      <p:font typeface="Helvetica Neue Light" panose="020B0604020202020204" charset="0"/>
      <p:regular r:id="rId43"/>
      <p:bold r:id="rId44"/>
      <p:italic r:id="rId45"/>
      <p:boldItalic r:id="rId46"/>
    </p:embeddedFont>
    <p:embeddedFont>
      <p:font typeface="Raleway" panose="020B0604020202020204" charset="0"/>
      <p:regular r:id="rId47"/>
      <p:bold r:id="rId48"/>
      <p:italic r:id="rId49"/>
      <p:boldItalic r:id="rId50"/>
    </p:embeddedFont>
    <p:embeddedFont>
      <p:font typeface="Source Sans Pro" panose="020B0604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02" y="1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d12173e50_2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4d12173e50_2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d12173e50_2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4d12173e50_2_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d12173e50_2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4d12173e50_2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26497a8b9_3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26497a8b9_3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d12173e50_2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4d12173e50_2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d12173e50_2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4d12173e50_2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d12173e50_2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d12173e50_2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26497a8b9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26497a8b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d12173e50_2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4d12173e50_2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d12173e50_2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4d12173e50_2_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d12173e50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4d12173e50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d12173e50_2_6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4d12173e50_2_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d12173e50_2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4d12173e50_2_6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d12173e50_2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d12173e50_2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d12173e50_2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4d12173e50_2_7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d12173e50_2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4d12173e50_2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26497a8b9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26497a8b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d12173e50_2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d12173e50_2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4d12173e50_2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4d12173e50_2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26497a8b9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26497a8b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d12173e50_2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d12173e50_2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d12173e50_2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4d12173e50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d12173e50_2_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d12173e50_2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d12173e50_2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4d12173e50_2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d12173e50_2_9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4d12173e50_2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d12173e50_2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4d12173e50_2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d12173e50_2_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d12173e50_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26497a8b9_3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26497a8b9_3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d12173e50_2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4d12173e50_2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d12173e50_2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4d12173e50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d12173e50_2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4d12173e50_2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26497a8b9_3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26497a8b9_3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d12173e50_2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4d12173e50_2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rtl="0">
              <a:lnSpc>
                <a:spcPct val="100000"/>
              </a:lnSpc>
              <a:spcBef>
                <a:spcPts val="0"/>
              </a:spcBef>
              <a:spcAft>
                <a:spcPts val="0"/>
              </a:spcAft>
              <a:buClr>
                <a:srgbClr val="000000"/>
              </a:buClr>
              <a:buSzPts val="2800"/>
              <a:buFont typeface="Helvetica Neue"/>
              <a:buNone/>
              <a:defRPr sz="2800">
                <a:solidFill>
                  <a:srgbClr val="000000"/>
                </a:solidFill>
                <a:latin typeface="Helvetica Neue"/>
                <a:ea typeface="Helvetica Neue"/>
                <a:cs typeface="Helvetica Neue"/>
                <a:sym typeface="Helvetica Neu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4" name="Google Shape;6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Font typeface="Helvetica Neue"/>
              <a:buNone/>
              <a:defRPr>
                <a:latin typeface="Helvetica Neue"/>
                <a:ea typeface="Helvetica Neue"/>
                <a:cs typeface="Helvetica Neue"/>
                <a:sym typeface="Helvetica Neue"/>
              </a:defRPr>
            </a:lvl2pPr>
            <a:lvl3pPr lvl="2" algn="l" rtl="0">
              <a:lnSpc>
                <a:spcPct val="100000"/>
              </a:lnSpc>
              <a:spcBef>
                <a:spcPts val="0"/>
              </a:spcBef>
              <a:spcAft>
                <a:spcPts val="0"/>
              </a:spcAft>
              <a:buSzPts val="2800"/>
              <a:buFont typeface="Helvetica Neue"/>
              <a:buNone/>
              <a:defRPr>
                <a:latin typeface="Helvetica Neue"/>
                <a:ea typeface="Helvetica Neue"/>
                <a:cs typeface="Helvetica Neue"/>
                <a:sym typeface="Helvetica Neue"/>
              </a:defRPr>
            </a:lvl3pPr>
            <a:lvl4pPr lvl="3" algn="l" rtl="0">
              <a:lnSpc>
                <a:spcPct val="100000"/>
              </a:lnSpc>
              <a:spcBef>
                <a:spcPts val="0"/>
              </a:spcBef>
              <a:spcAft>
                <a:spcPts val="0"/>
              </a:spcAft>
              <a:buSzPts val="2800"/>
              <a:buFont typeface="Helvetica Neue"/>
              <a:buNone/>
              <a:defRPr>
                <a:latin typeface="Helvetica Neue"/>
                <a:ea typeface="Helvetica Neue"/>
                <a:cs typeface="Helvetica Neue"/>
                <a:sym typeface="Helvetica Neue"/>
              </a:defRPr>
            </a:lvl4pPr>
            <a:lvl5pPr lvl="4" algn="l" rtl="0">
              <a:lnSpc>
                <a:spcPct val="100000"/>
              </a:lnSpc>
              <a:spcBef>
                <a:spcPts val="0"/>
              </a:spcBef>
              <a:spcAft>
                <a:spcPts val="0"/>
              </a:spcAft>
              <a:buSzPts val="2800"/>
              <a:buFont typeface="Helvetica Neue"/>
              <a:buNone/>
              <a:defRPr>
                <a:latin typeface="Helvetica Neue"/>
                <a:ea typeface="Helvetica Neue"/>
                <a:cs typeface="Helvetica Neue"/>
                <a:sym typeface="Helvetica Neue"/>
              </a:defRPr>
            </a:lvl5pPr>
            <a:lvl6pPr lvl="5" algn="l" rtl="0">
              <a:lnSpc>
                <a:spcPct val="100000"/>
              </a:lnSpc>
              <a:spcBef>
                <a:spcPts val="0"/>
              </a:spcBef>
              <a:spcAft>
                <a:spcPts val="0"/>
              </a:spcAft>
              <a:buSzPts val="2800"/>
              <a:buFont typeface="Helvetica Neue"/>
              <a:buNone/>
              <a:defRPr>
                <a:latin typeface="Helvetica Neue"/>
                <a:ea typeface="Helvetica Neue"/>
                <a:cs typeface="Helvetica Neue"/>
                <a:sym typeface="Helvetica Neue"/>
              </a:defRPr>
            </a:lvl6pPr>
            <a:lvl7pPr lvl="6" algn="l" rtl="0">
              <a:lnSpc>
                <a:spcPct val="100000"/>
              </a:lnSpc>
              <a:spcBef>
                <a:spcPts val="0"/>
              </a:spcBef>
              <a:spcAft>
                <a:spcPts val="0"/>
              </a:spcAft>
              <a:buSzPts val="2800"/>
              <a:buFont typeface="Helvetica Neue"/>
              <a:buNone/>
              <a:defRPr>
                <a:latin typeface="Helvetica Neue"/>
                <a:ea typeface="Helvetica Neue"/>
                <a:cs typeface="Helvetica Neue"/>
                <a:sym typeface="Helvetica Neue"/>
              </a:defRPr>
            </a:lvl7pPr>
            <a:lvl8pPr lvl="7" algn="l" rtl="0">
              <a:lnSpc>
                <a:spcPct val="100000"/>
              </a:lnSpc>
              <a:spcBef>
                <a:spcPts val="0"/>
              </a:spcBef>
              <a:spcAft>
                <a:spcPts val="0"/>
              </a:spcAft>
              <a:buSzPts val="2800"/>
              <a:buFont typeface="Helvetica Neue"/>
              <a:buNone/>
              <a:defRPr>
                <a:latin typeface="Helvetica Neue"/>
                <a:ea typeface="Helvetica Neue"/>
                <a:cs typeface="Helvetica Neue"/>
                <a:sym typeface="Helvetica Neue"/>
              </a:defRPr>
            </a:lvl8pPr>
            <a:lvl9pPr lvl="8" algn="l" rtl="0">
              <a:lnSpc>
                <a:spcPct val="100000"/>
              </a:lnSpc>
              <a:spcBef>
                <a:spcPts val="0"/>
              </a:spcBef>
              <a:spcAft>
                <a:spcPts val="0"/>
              </a:spcAft>
              <a:buSzPts val="2800"/>
              <a:buFont typeface="Helvetica Neue"/>
              <a:buNone/>
              <a:defRPr>
                <a:latin typeface="Helvetica Neue"/>
                <a:ea typeface="Helvetica Neue"/>
                <a:cs typeface="Helvetica Neue"/>
                <a:sym typeface="Helvetica Neue"/>
              </a:defRPr>
            </a:lvl9pPr>
          </a:lstStyle>
          <a:p>
            <a:endParaRPr/>
          </a:p>
        </p:txBody>
      </p:sp>
      <p:sp>
        <p:nvSpPr>
          <p:cNvPr id="67" name="Google Shape;6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2" name="Google Shape;72;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3" name="Google Shape;7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6" name="Google Shape;7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9" name="Google Shape;79;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0" name="Google Shape;8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rtl="0">
              <a:lnSpc>
                <a:spcPct val="100000"/>
              </a:lnSpc>
              <a:spcBef>
                <a:spcPts val="0"/>
              </a:spcBef>
              <a:spcAft>
                <a:spcPts val="0"/>
              </a:spcAft>
              <a:buSzPts val="1800"/>
              <a:buNone/>
              <a:defRPr/>
            </a:lvl1pPr>
          </a:lstStyle>
          <a:p>
            <a:endParaRPr/>
          </a:p>
        </p:txBody>
      </p:sp>
      <p:sp>
        <p:nvSpPr>
          <p:cNvPr id="92" name="Google Shape;92;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5" name="Google Shape;95;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96" name="Google Shape;9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3"/>
        <p:cNvGrpSpPr/>
        <p:nvPr/>
      </p:nvGrpSpPr>
      <p:grpSpPr>
        <a:xfrm>
          <a:off x="0" y="0"/>
          <a:ext cx="0" cy="0"/>
          <a:chOff x="0" y="0"/>
          <a:chExt cx="0" cy="0"/>
        </a:xfrm>
      </p:grpSpPr>
      <p:sp>
        <p:nvSpPr>
          <p:cNvPr id="104" name="Google Shape;104;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Helvetica Neue"/>
              <a:buNone/>
              <a:defRPr sz="5200">
                <a:latin typeface="Helvetica Neue"/>
                <a:ea typeface="Helvetica Neue"/>
                <a:cs typeface="Helvetica Neue"/>
                <a:sym typeface="Helvetica Neu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5" name="Google Shape;105;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000000"/>
              </a:buClr>
              <a:buSzPts val="2800"/>
              <a:buFont typeface="Helvetica Neue"/>
              <a:buNone/>
              <a:defRPr sz="2800">
                <a:solidFill>
                  <a:srgbClr val="000000"/>
                </a:solidFill>
                <a:latin typeface="Helvetica Neue"/>
                <a:ea typeface="Helvetica Neue"/>
                <a:cs typeface="Helvetica Neue"/>
                <a:sym typeface="Helvetica Neu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6" name="Google Shape;10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Font typeface="Helvetica Neue"/>
              <a:buNone/>
              <a:defRPr sz="3600">
                <a:latin typeface="Helvetica Neue"/>
                <a:ea typeface="Helvetica Neue"/>
                <a:cs typeface="Helvetica Neue"/>
                <a:sym typeface="Helvetica Neu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0"/>
        <p:cNvGrpSpPr/>
        <p:nvPr/>
      </p:nvGrpSpPr>
      <p:grpSpPr>
        <a:xfrm>
          <a:off x="0" y="0"/>
          <a:ext cx="0" cy="0"/>
          <a:chOff x="0" y="0"/>
          <a:chExt cx="0" cy="0"/>
        </a:xfrm>
      </p:grpSpPr>
      <p:sp>
        <p:nvSpPr>
          <p:cNvPr id="111" name="Google Shape;11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Font typeface="Helvetica Neue"/>
              <a:buNone/>
              <a:defRPr>
                <a:latin typeface="Helvetica Neue"/>
                <a:ea typeface="Helvetica Neue"/>
                <a:cs typeface="Helvetica Neue"/>
                <a:sym typeface="Helvetica Neue"/>
              </a:defRPr>
            </a:lvl2pPr>
            <a:lvl3pPr lvl="2" rtl="0">
              <a:spcBef>
                <a:spcPts val="0"/>
              </a:spcBef>
              <a:spcAft>
                <a:spcPts val="0"/>
              </a:spcAft>
              <a:buSzPts val="2800"/>
              <a:buFont typeface="Helvetica Neue"/>
              <a:buNone/>
              <a:defRPr>
                <a:latin typeface="Helvetica Neue"/>
                <a:ea typeface="Helvetica Neue"/>
                <a:cs typeface="Helvetica Neue"/>
                <a:sym typeface="Helvetica Neue"/>
              </a:defRPr>
            </a:lvl3pPr>
            <a:lvl4pPr lvl="3" rtl="0">
              <a:spcBef>
                <a:spcPts val="0"/>
              </a:spcBef>
              <a:spcAft>
                <a:spcPts val="0"/>
              </a:spcAft>
              <a:buSzPts val="2800"/>
              <a:buFont typeface="Helvetica Neue"/>
              <a:buNone/>
              <a:defRPr>
                <a:latin typeface="Helvetica Neue"/>
                <a:ea typeface="Helvetica Neue"/>
                <a:cs typeface="Helvetica Neue"/>
                <a:sym typeface="Helvetica Neue"/>
              </a:defRPr>
            </a:lvl4pPr>
            <a:lvl5pPr lvl="4" rtl="0">
              <a:spcBef>
                <a:spcPts val="0"/>
              </a:spcBef>
              <a:spcAft>
                <a:spcPts val="0"/>
              </a:spcAft>
              <a:buSzPts val="2800"/>
              <a:buFont typeface="Helvetica Neue"/>
              <a:buNone/>
              <a:defRPr>
                <a:latin typeface="Helvetica Neue"/>
                <a:ea typeface="Helvetica Neue"/>
                <a:cs typeface="Helvetica Neue"/>
                <a:sym typeface="Helvetica Neue"/>
              </a:defRPr>
            </a:lvl5pPr>
            <a:lvl6pPr lvl="5" rtl="0">
              <a:spcBef>
                <a:spcPts val="0"/>
              </a:spcBef>
              <a:spcAft>
                <a:spcPts val="0"/>
              </a:spcAft>
              <a:buSzPts val="2800"/>
              <a:buFont typeface="Helvetica Neue"/>
              <a:buNone/>
              <a:defRPr>
                <a:latin typeface="Helvetica Neue"/>
                <a:ea typeface="Helvetica Neue"/>
                <a:cs typeface="Helvetica Neue"/>
                <a:sym typeface="Helvetica Neue"/>
              </a:defRPr>
            </a:lvl6pPr>
            <a:lvl7pPr lvl="6" rtl="0">
              <a:spcBef>
                <a:spcPts val="0"/>
              </a:spcBef>
              <a:spcAft>
                <a:spcPts val="0"/>
              </a:spcAft>
              <a:buSzPts val="2800"/>
              <a:buFont typeface="Helvetica Neue"/>
              <a:buNone/>
              <a:defRPr>
                <a:latin typeface="Helvetica Neue"/>
                <a:ea typeface="Helvetica Neue"/>
                <a:cs typeface="Helvetica Neue"/>
                <a:sym typeface="Helvetica Neue"/>
              </a:defRPr>
            </a:lvl7pPr>
            <a:lvl8pPr lvl="7" rtl="0">
              <a:spcBef>
                <a:spcPts val="0"/>
              </a:spcBef>
              <a:spcAft>
                <a:spcPts val="0"/>
              </a:spcAft>
              <a:buSzPts val="2800"/>
              <a:buFont typeface="Helvetica Neue"/>
              <a:buNone/>
              <a:defRPr>
                <a:latin typeface="Helvetica Neue"/>
                <a:ea typeface="Helvetica Neue"/>
                <a:cs typeface="Helvetica Neue"/>
                <a:sym typeface="Helvetica Neue"/>
              </a:defRPr>
            </a:lvl8pPr>
            <a:lvl9pPr lvl="8" rtl="0">
              <a:spcBef>
                <a:spcPts val="0"/>
              </a:spcBef>
              <a:spcAft>
                <a:spcPts val="0"/>
              </a:spcAft>
              <a:buSzPts val="2800"/>
              <a:buFont typeface="Helvetica Neue"/>
              <a:buNone/>
              <a:defRPr>
                <a:latin typeface="Helvetica Neue"/>
                <a:ea typeface="Helvetica Neue"/>
                <a:cs typeface="Helvetica Neue"/>
                <a:sym typeface="Helvetica Neue"/>
              </a:defRPr>
            </a:lvl9pPr>
          </a:lstStyle>
          <a:p>
            <a:endParaRPr/>
          </a:p>
        </p:txBody>
      </p:sp>
      <p:sp>
        <p:nvSpPr>
          <p:cNvPr id="112" name="Google Shape;11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3" name="Google Shape;11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sp>
        <p:nvSpPr>
          <p:cNvPr id="115" name="Google Shape;11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7" name="Google Shape;117;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8" name="Google Shape;11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4" name="Google Shape;124;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5" name="Google Shape;12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6"/>
        <p:cNvGrpSpPr/>
        <p:nvPr/>
      </p:nvGrpSpPr>
      <p:grpSpPr>
        <a:xfrm>
          <a:off x="0" y="0"/>
          <a:ext cx="0" cy="0"/>
          <a:chOff x="0" y="0"/>
          <a:chExt cx="0" cy="0"/>
        </a:xfrm>
      </p:grpSpPr>
      <p:sp>
        <p:nvSpPr>
          <p:cNvPr id="127" name="Google Shape;127;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8" name="Google Shape;1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2" name="Google Shape;132;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3" name="Google Shape;133;p3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4" name="Google Shape;13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sp>
        <p:nvSpPr>
          <p:cNvPr id="136" name="Google Shape;136;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137" name="Google Shape;13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0" name="Google Shape;140;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1" name="Google Shape;14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2"/>
        <p:cNvGrpSpPr/>
        <p:nvPr/>
      </p:nvGrpSpPr>
      <p:grpSpPr>
        <a:xfrm>
          <a:off x="0" y="0"/>
          <a:ext cx="0" cy="0"/>
          <a:chOff x="0" y="0"/>
          <a:chExt cx="0" cy="0"/>
        </a:xfrm>
      </p:grpSpPr>
      <p:sp>
        <p:nvSpPr>
          <p:cNvPr id="143" name="Google Shape;14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15000"/>
              </a:lnSpc>
              <a:spcBef>
                <a:spcPts val="1600"/>
              </a:spcBef>
              <a:spcAft>
                <a:spcPts val="0"/>
              </a:spcAft>
              <a:buClr>
                <a:srgbClr val="000000"/>
              </a:buClr>
              <a:buSzPts val="14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15000"/>
              </a:lnSpc>
              <a:spcBef>
                <a:spcPts val="1600"/>
              </a:spcBef>
              <a:spcAft>
                <a:spcPts val="0"/>
              </a:spcAft>
              <a:buClr>
                <a:srgbClr val="000000"/>
              </a:buClr>
              <a:buSzPts val="14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15000"/>
              </a:lnSpc>
              <a:spcBef>
                <a:spcPts val="1600"/>
              </a:spcBef>
              <a:spcAft>
                <a:spcPts val="0"/>
              </a:spcAft>
              <a:buClr>
                <a:srgbClr val="000000"/>
              </a:buClr>
              <a:buSzPts val="14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15000"/>
              </a:lnSpc>
              <a:spcBef>
                <a:spcPts val="1600"/>
              </a:spcBef>
              <a:spcAft>
                <a:spcPts val="0"/>
              </a:spcAft>
              <a:buClr>
                <a:srgbClr val="000000"/>
              </a:buClr>
              <a:buSzPts val="14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15000"/>
              </a:lnSpc>
              <a:spcBef>
                <a:spcPts val="1600"/>
              </a:spcBef>
              <a:spcAft>
                <a:spcPts val="0"/>
              </a:spcAft>
              <a:buClr>
                <a:srgbClr val="000000"/>
              </a:buClr>
              <a:buSzPts val="1400"/>
              <a:buFont typeface="Helvetica Neue"/>
              <a:buChar char="■"/>
              <a:defRPr sz="14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15000"/>
              </a:lnSpc>
              <a:spcBef>
                <a:spcPts val="1600"/>
              </a:spcBef>
              <a:spcAft>
                <a:spcPts val="0"/>
              </a:spcAft>
              <a:buClr>
                <a:srgbClr val="000000"/>
              </a:buClr>
              <a:buSzPts val="1400"/>
              <a:buFont typeface="Helvetica Neue"/>
              <a:buChar char="●"/>
              <a:defRPr sz="14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15000"/>
              </a:lnSpc>
              <a:spcBef>
                <a:spcPts val="1600"/>
              </a:spcBef>
              <a:spcAft>
                <a:spcPts val="0"/>
              </a:spcAft>
              <a:buClr>
                <a:srgbClr val="000000"/>
              </a:buClr>
              <a:buSzPts val="1400"/>
              <a:buFont typeface="Helvetica Neue"/>
              <a:buChar char="○"/>
              <a:defRPr sz="14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15000"/>
              </a:lnSpc>
              <a:spcBef>
                <a:spcPts val="1600"/>
              </a:spcBef>
              <a:spcAft>
                <a:spcPts val="1600"/>
              </a:spcAft>
              <a:buClr>
                <a:srgbClr val="000000"/>
              </a:buClr>
              <a:buSzPts val="1400"/>
              <a:buFont typeface="Helvetica Neue"/>
              <a:buChar char="■"/>
              <a:defRPr sz="1400" b="0" i="0" u="none" strike="noStrike" cap="none">
                <a:solidFill>
                  <a:srgbClr val="000000"/>
                </a:solidFill>
                <a:latin typeface="Helvetica Neue"/>
                <a:ea typeface="Helvetica Neue"/>
                <a:cs typeface="Helvetica Neue"/>
                <a:sym typeface="Helvetica Neue"/>
              </a:defRPr>
            </a:lvl9pPr>
          </a:lstStyle>
          <a:p>
            <a:endParaRPr/>
          </a:p>
        </p:txBody>
      </p:sp>
      <p:sp>
        <p:nvSpPr>
          <p:cNvPr id="57" name="Google Shape;5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1" name="Google Shape;101;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marL="914400" lvl="1"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marL="1371600" lvl="2"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marL="1828800" lvl="3"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4pPr>
            <a:lvl5pPr marL="2286000" lvl="4"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5pPr>
            <a:lvl6pPr marL="2743200" lvl="5"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6pPr>
            <a:lvl7pPr marL="3200400" lvl="6"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lnSpc>
                <a:spcPct val="115000"/>
              </a:lnSpc>
              <a:spcBef>
                <a:spcPts val="1600"/>
              </a:spcBef>
              <a:spcAft>
                <a:spcPts val="1600"/>
              </a:spcAft>
              <a:buSzPts val="1400"/>
              <a:buFont typeface="Helvetica Neue"/>
              <a:buChar char="■"/>
              <a:defRPr>
                <a:latin typeface="Helvetica Neue"/>
                <a:ea typeface="Helvetica Neue"/>
                <a:cs typeface="Helvetica Neue"/>
                <a:sym typeface="Helvetica Neue"/>
              </a:defRPr>
            </a:lvl9pPr>
          </a:lstStyle>
          <a:p>
            <a:endParaRPr/>
          </a:p>
        </p:txBody>
      </p:sp>
      <p:sp>
        <p:nvSpPr>
          <p:cNvPr id="102" name="Google Shape;10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7"/>
        <p:cNvGrpSpPr/>
        <p:nvPr/>
      </p:nvGrpSpPr>
      <p:grpSpPr>
        <a:xfrm>
          <a:off x="0" y="0"/>
          <a:ext cx="0" cy="0"/>
          <a:chOff x="0" y="0"/>
          <a:chExt cx="0" cy="0"/>
        </a:xfrm>
      </p:grpSpPr>
      <p:pic>
        <p:nvPicPr>
          <p:cNvPr id="148" name="Google Shape;148;p37"/>
          <p:cNvPicPr preferRelativeResize="0"/>
          <p:nvPr/>
        </p:nvPicPr>
        <p:blipFill>
          <a:blip r:embed="rId3">
            <a:alphaModFix/>
          </a:blip>
          <a:stretch>
            <a:fillRect/>
          </a:stretch>
        </p:blipFill>
        <p:spPr>
          <a:xfrm>
            <a:off x="0" y="0"/>
            <a:ext cx="9144000" cy="6095942"/>
          </a:xfrm>
          <a:prstGeom prst="rect">
            <a:avLst/>
          </a:prstGeom>
          <a:noFill/>
          <a:ln>
            <a:noFill/>
          </a:ln>
        </p:spPr>
      </p:pic>
      <p:sp>
        <p:nvSpPr>
          <p:cNvPr id="149" name="Google Shape;149;p37"/>
          <p:cNvSpPr/>
          <p:nvPr/>
        </p:nvSpPr>
        <p:spPr>
          <a:xfrm>
            <a:off x="687150" y="0"/>
            <a:ext cx="7769700" cy="44661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4800"/>
              <a:buFont typeface="Arial"/>
              <a:buNone/>
            </a:pPr>
            <a:r>
              <a:rPr lang="en" sz="4800" b="1">
                <a:solidFill>
                  <a:schemeClr val="dk2"/>
                </a:solidFill>
                <a:latin typeface="Helvetica Neue"/>
                <a:ea typeface="Helvetica Neue"/>
                <a:cs typeface="Helvetica Neue"/>
                <a:sym typeface="Helvetica Neue"/>
              </a:rPr>
              <a:t>Fixing the Stanley Cup Playoffs with Simulation</a:t>
            </a:r>
            <a:endParaRPr sz="4800" b="1">
              <a:solidFill>
                <a:schemeClr val="dk2"/>
              </a:solidFill>
              <a:latin typeface="Helvetica Neue"/>
              <a:ea typeface="Helvetica Neue"/>
              <a:cs typeface="Helvetica Neue"/>
              <a:sym typeface="Helvetica Neue"/>
            </a:endParaRPr>
          </a:p>
          <a:p>
            <a:pPr marL="0" lvl="0" indent="0" algn="l" rtl="0">
              <a:spcBef>
                <a:spcPts val="900"/>
              </a:spcBef>
              <a:spcAft>
                <a:spcPts val="0"/>
              </a:spcAft>
              <a:buClr>
                <a:schemeClr val="dk2"/>
              </a:buClr>
              <a:buSzPts val="1800"/>
              <a:buFont typeface="Arial"/>
              <a:buNone/>
            </a:pPr>
            <a:r>
              <a:rPr lang="en" sz="1800">
                <a:solidFill>
                  <a:schemeClr val="dk2"/>
                </a:solidFill>
                <a:latin typeface="Helvetica Neue Light"/>
                <a:ea typeface="Helvetica Neue Light"/>
                <a:cs typeface="Helvetica Neue Light"/>
                <a:sym typeface="Helvetica Neue Light"/>
              </a:rPr>
              <a:t>March 9, 2019</a:t>
            </a:r>
            <a:endParaRPr sz="1800">
              <a:solidFill>
                <a:schemeClr val="dk2"/>
              </a:solidFill>
              <a:latin typeface="Helvetica Neue Light"/>
              <a:ea typeface="Helvetica Neue Light"/>
              <a:cs typeface="Helvetica Neue Light"/>
              <a:sym typeface="Helvetica Neue Light"/>
            </a:endParaRPr>
          </a:p>
          <a:p>
            <a:pPr marL="0" lvl="0" indent="0" algn="l" rtl="0">
              <a:spcBef>
                <a:spcPts val="900"/>
              </a:spcBef>
              <a:spcAft>
                <a:spcPts val="0"/>
              </a:spcAft>
              <a:buClr>
                <a:schemeClr val="dk2"/>
              </a:buClr>
              <a:buSzPts val="1800"/>
              <a:buFont typeface="Arial"/>
              <a:buNone/>
            </a:pPr>
            <a:r>
              <a:rPr lang="en" sz="1800">
                <a:solidFill>
                  <a:schemeClr val="dk2"/>
                </a:solidFill>
                <a:latin typeface="Helvetica Neue Light"/>
                <a:ea typeface="Helvetica Neue Light"/>
                <a:cs typeface="Helvetica Neue Light"/>
                <a:sym typeface="Helvetica Neue Light"/>
              </a:rPr>
              <a:t>Jackson Taylor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sp>
        <p:nvSpPr>
          <p:cNvPr id="222" name="Google Shape;222;p46"/>
          <p:cNvSpPr txBox="1">
            <a:spLocks noGrp="1"/>
          </p:cNvSpPr>
          <p:nvPr>
            <p:ph type="ctrTitle"/>
          </p:nvPr>
        </p:nvSpPr>
        <p:spPr>
          <a:xfrm>
            <a:off x="342900" y="232575"/>
            <a:ext cx="3504300" cy="1838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3600" b="1">
                <a:solidFill>
                  <a:srgbClr val="000000"/>
                </a:solidFill>
              </a:rPr>
              <a:t>Competitive Balance vs. Travel Distance</a:t>
            </a:r>
            <a:endParaRPr sz="3600" b="1">
              <a:solidFill>
                <a:srgbClr val="000000"/>
              </a:solidFill>
            </a:endParaRPr>
          </a:p>
        </p:txBody>
      </p:sp>
      <p:sp>
        <p:nvSpPr>
          <p:cNvPr id="223" name="Google Shape;223;p46"/>
          <p:cNvSpPr txBox="1">
            <a:spLocks noGrp="1"/>
          </p:cNvSpPr>
          <p:nvPr>
            <p:ph type="ctrTitle"/>
          </p:nvPr>
        </p:nvSpPr>
        <p:spPr>
          <a:xfrm>
            <a:off x="342900" y="2250250"/>
            <a:ext cx="3060900" cy="2433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1400" b="1">
                <a:solidFill>
                  <a:srgbClr val="000000"/>
                </a:solidFill>
              </a:rPr>
              <a:t>Arguments For the Status Quo:</a:t>
            </a:r>
            <a:endParaRPr sz="1400" b="1">
              <a:solidFill>
                <a:srgbClr val="000000"/>
              </a:solidFill>
              <a:latin typeface="Helvetica Neue"/>
              <a:ea typeface="Helvetica Neue"/>
              <a:cs typeface="Helvetica Neue"/>
              <a:sym typeface="Helvetica Neue"/>
            </a:endParaRPr>
          </a:p>
          <a:p>
            <a:pPr marL="457200" lvl="0" indent="-285750" algn="l" rtl="0">
              <a:lnSpc>
                <a:spcPct val="114000"/>
              </a:lnSpc>
              <a:spcBef>
                <a:spcPts val="600"/>
              </a:spcBef>
              <a:spcAft>
                <a:spcPts val="0"/>
              </a:spcAft>
              <a:buClr>
                <a:srgbClr val="000000"/>
              </a:buClr>
              <a:buSzPts val="900"/>
              <a:buFont typeface="Helvetica Neue"/>
              <a:buAutoNum type="arabicParenR"/>
            </a:pPr>
            <a:r>
              <a:rPr lang="en" sz="900">
                <a:solidFill>
                  <a:srgbClr val="000000"/>
                </a:solidFill>
              </a:rPr>
              <a:t>The current playoff system helps to facilitate rivalries.</a:t>
            </a:r>
            <a:endParaRPr sz="900">
              <a:solidFill>
                <a:srgbClr val="000000"/>
              </a:solidFill>
            </a:endParaRPr>
          </a:p>
          <a:p>
            <a:pPr marL="457200" lvl="0" indent="-285750" algn="l" rtl="0">
              <a:lnSpc>
                <a:spcPct val="114000"/>
              </a:lnSpc>
              <a:spcBef>
                <a:spcPts val="0"/>
              </a:spcBef>
              <a:spcAft>
                <a:spcPts val="0"/>
              </a:spcAft>
              <a:buClr>
                <a:srgbClr val="000000"/>
              </a:buClr>
              <a:buSzPts val="900"/>
              <a:buAutoNum type="arabicParenR"/>
            </a:pPr>
            <a:r>
              <a:rPr lang="en" sz="900" b="1">
                <a:solidFill>
                  <a:srgbClr val="000000"/>
                </a:solidFill>
              </a:rPr>
              <a:t>The current playoff system is more environmentally sustainable because it reduces travel miles.</a:t>
            </a:r>
            <a:endParaRPr sz="900" b="1">
              <a:solidFill>
                <a:srgbClr val="000000"/>
              </a:solidFill>
            </a:endParaRPr>
          </a:p>
          <a:p>
            <a:pPr marL="457200" lvl="0" indent="0" algn="l" rtl="0">
              <a:lnSpc>
                <a:spcPct val="114000"/>
              </a:lnSpc>
              <a:spcBef>
                <a:spcPts val="600"/>
              </a:spcBef>
              <a:spcAft>
                <a:spcPts val="0"/>
              </a:spcAft>
              <a:buNone/>
            </a:pPr>
            <a:endParaRPr sz="900" b="1">
              <a:solidFill>
                <a:srgbClr val="000000"/>
              </a:solidFill>
            </a:endParaRPr>
          </a:p>
          <a:p>
            <a:pPr marL="0" lvl="0" indent="0" algn="ctr" rtl="0">
              <a:lnSpc>
                <a:spcPct val="114000"/>
              </a:lnSpc>
              <a:spcBef>
                <a:spcPts val="600"/>
              </a:spcBef>
              <a:spcAft>
                <a:spcPts val="0"/>
              </a:spcAft>
              <a:buNone/>
            </a:pPr>
            <a:r>
              <a:rPr lang="en" sz="900">
                <a:solidFill>
                  <a:srgbClr val="000000"/>
                </a:solidFill>
              </a:rPr>
              <a:t>We will be testing this argument. Specifically, what impact would alternative playoff formats have on travel distance? </a:t>
            </a:r>
            <a:endParaRPr sz="900">
              <a:solidFill>
                <a:srgbClr val="000000"/>
              </a:solidFill>
            </a:endParaRPr>
          </a:p>
          <a:p>
            <a:pPr marL="0" lvl="0" indent="0" algn="l" rtl="0">
              <a:lnSpc>
                <a:spcPct val="114000"/>
              </a:lnSpc>
              <a:spcBef>
                <a:spcPts val="600"/>
              </a:spcBef>
              <a:spcAft>
                <a:spcPts val="600"/>
              </a:spcAft>
              <a:buNone/>
            </a:pPr>
            <a:endParaRPr sz="900" b="1">
              <a:solidFill>
                <a:srgbClr val="000000"/>
              </a:solidFill>
            </a:endParaRPr>
          </a:p>
        </p:txBody>
      </p:sp>
      <p:pic>
        <p:nvPicPr>
          <p:cNvPr id="224" name="Google Shape;224;p46"/>
          <p:cNvPicPr preferRelativeResize="0"/>
          <p:nvPr/>
        </p:nvPicPr>
        <p:blipFill>
          <a:blip r:embed="rId3">
            <a:alphaModFix/>
          </a:blip>
          <a:stretch>
            <a:fillRect/>
          </a:stretch>
        </p:blipFill>
        <p:spPr>
          <a:xfrm>
            <a:off x="4572000" y="0"/>
            <a:ext cx="4573193"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7"/>
          <p:cNvSpPr txBox="1">
            <a:spLocks noGrp="1"/>
          </p:cNvSpPr>
          <p:nvPr>
            <p:ph type="ctrTitle"/>
          </p:nvPr>
        </p:nvSpPr>
        <p:spPr>
          <a:xfrm>
            <a:off x="342900" y="2174600"/>
            <a:ext cx="2482800" cy="262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t>The Status Quo</a:t>
            </a:r>
            <a:endParaRPr sz="900">
              <a:solidFill>
                <a:srgbClr val="000000"/>
              </a:solidFill>
              <a:latin typeface="Helvetica Neue"/>
              <a:ea typeface="Helvetica Neue"/>
              <a:cs typeface="Helvetica Neue"/>
              <a:sym typeface="Helvetica Neue"/>
            </a:endParaRPr>
          </a:p>
          <a:p>
            <a:pPr marL="0" lvl="0" indent="0" algn="l" rtl="0">
              <a:lnSpc>
                <a:spcPct val="114000"/>
              </a:lnSpc>
              <a:spcBef>
                <a:spcPts val="600"/>
              </a:spcBef>
              <a:spcAft>
                <a:spcPts val="0"/>
              </a:spcAft>
              <a:buSzPts val="5200"/>
              <a:buNone/>
            </a:pPr>
            <a:r>
              <a:rPr lang="en" sz="900">
                <a:solidFill>
                  <a:srgbClr val="000000"/>
                </a:solidFill>
              </a:rPr>
              <a:t>The top 3 teams in each division are guaranteed a playoff berth, with 2 wild cards. Divisions occupy the same “corner” of the bracket.</a:t>
            </a:r>
            <a:endParaRPr sz="900">
              <a:solidFill>
                <a:srgbClr val="000000"/>
              </a:solidFill>
            </a:endParaRPr>
          </a:p>
          <a:p>
            <a:pPr marL="0" lvl="0" indent="0" algn="l" rtl="0">
              <a:lnSpc>
                <a:spcPct val="114000"/>
              </a:lnSpc>
              <a:spcBef>
                <a:spcPts val="600"/>
              </a:spcBef>
              <a:spcAft>
                <a:spcPts val="0"/>
              </a:spcAft>
              <a:buSzPts val="5200"/>
              <a:buNone/>
            </a:pPr>
            <a:r>
              <a:rPr lang="en" sz="900" i="1">
                <a:solidFill>
                  <a:srgbClr val="000000"/>
                </a:solidFill>
              </a:rPr>
              <a:t>Pro</a:t>
            </a:r>
            <a:r>
              <a:rPr lang="en" sz="900">
                <a:solidFill>
                  <a:srgbClr val="000000"/>
                </a:solidFill>
              </a:rPr>
              <a:t>: Lowest travel distance.</a:t>
            </a:r>
            <a:endParaRPr sz="900">
              <a:solidFill>
                <a:srgbClr val="000000"/>
              </a:solidFill>
            </a:endParaRPr>
          </a:p>
          <a:p>
            <a:pPr marL="0" lvl="0" indent="0" algn="l" rtl="0">
              <a:lnSpc>
                <a:spcPct val="114000"/>
              </a:lnSpc>
              <a:spcBef>
                <a:spcPts val="600"/>
              </a:spcBef>
              <a:spcAft>
                <a:spcPts val="600"/>
              </a:spcAft>
              <a:buSzPts val="5200"/>
              <a:buNone/>
            </a:pPr>
            <a:r>
              <a:rPr lang="en" sz="900" i="1">
                <a:solidFill>
                  <a:srgbClr val="000000"/>
                </a:solidFill>
              </a:rPr>
              <a:t>Con</a:t>
            </a:r>
            <a:r>
              <a:rPr lang="en" sz="900">
                <a:solidFill>
                  <a:srgbClr val="000000"/>
                </a:solidFill>
              </a:rPr>
              <a:t>: Least competitively balanced.</a:t>
            </a:r>
            <a:endParaRPr sz="900">
              <a:solidFill>
                <a:srgbClr val="000000"/>
              </a:solidFill>
            </a:endParaRPr>
          </a:p>
        </p:txBody>
      </p:sp>
      <p:sp>
        <p:nvSpPr>
          <p:cNvPr id="230" name="Google Shape;230;p47"/>
          <p:cNvSpPr txBox="1">
            <a:spLocks noGrp="1"/>
          </p:cNvSpPr>
          <p:nvPr>
            <p:ph type="ctrTitle"/>
          </p:nvPr>
        </p:nvSpPr>
        <p:spPr>
          <a:xfrm>
            <a:off x="313750" y="232475"/>
            <a:ext cx="5614200" cy="497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600" b="1">
                <a:solidFill>
                  <a:srgbClr val="000000"/>
                </a:solidFill>
              </a:rPr>
              <a:t>3 Playoff Formats</a:t>
            </a:r>
            <a:r>
              <a:rPr lang="en" sz="3600">
                <a:solidFill>
                  <a:srgbClr val="000000"/>
                </a:solidFill>
              </a:rPr>
              <a:t>,</a:t>
            </a:r>
            <a:endParaRPr sz="3600">
              <a:solidFill>
                <a:srgbClr val="000000"/>
              </a:solidFill>
            </a:endParaRPr>
          </a:p>
          <a:p>
            <a:pPr marL="0" lvl="0" indent="0" algn="l" rtl="0">
              <a:lnSpc>
                <a:spcPct val="100000"/>
              </a:lnSpc>
              <a:spcBef>
                <a:spcPts val="0"/>
              </a:spcBef>
              <a:spcAft>
                <a:spcPts val="0"/>
              </a:spcAft>
              <a:buSzPts val="5200"/>
              <a:buNone/>
            </a:pPr>
            <a:r>
              <a:rPr lang="en" sz="3600">
                <a:solidFill>
                  <a:srgbClr val="000000"/>
                </a:solidFill>
              </a:rPr>
              <a:t>2 Testing Conditions</a:t>
            </a:r>
            <a:endParaRPr sz="3600">
              <a:solidFill>
                <a:srgbClr val="000000"/>
              </a:solidFill>
            </a:endParaRPr>
          </a:p>
        </p:txBody>
      </p:sp>
      <p:sp>
        <p:nvSpPr>
          <p:cNvPr id="231" name="Google Shape;231;p47"/>
          <p:cNvSpPr txBox="1">
            <a:spLocks noGrp="1"/>
          </p:cNvSpPr>
          <p:nvPr>
            <p:ph type="ctrTitle"/>
          </p:nvPr>
        </p:nvSpPr>
        <p:spPr>
          <a:xfrm>
            <a:off x="3267275" y="2174600"/>
            <a:ext cx="2321100" cy="262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t>Conference Structure with Reseeding</a:t>
            </a:r>
            <a:endParaRPr sz="900">
              <a:solidFill>
                <a:srgbClr val="000000"/>
              </a:solidFill>
              <a:latin typeface="Helvetica Neue"/>
              <a:ea typeface="Helvetica Neue"/>
              <a:cs typeface="Helvetica Neue"/>
              <a:sym typeface="Helvetica Neue"/>
            </a:endParaRPr>
          </a:p>
          <a:p>
            <a:pPr marL="0" lvl="0" indent="0" algn="l" rtl="0">
              <a:lnSpc>
                <a:spcPct val="114000"/>
              </a:lnSpc>
              <a:spcBef>
                <a:spcPts val="600"/>
              </a:spcBef>
              <a:spcAft>
                <a:spcPts val="0"/>
              </a:spcAft>
              <a:buSzPts val="5200"/>
              <a:buNone/>
            </a:pPr>
            <a:r>
              <a:rPr lang="en" sz="900">
                <a:solidFill>
                  <a:srgbClr val="000000"/>
                </a:solidFill>
              </a:rPr>
              <a:t>A return to the playoff format used by the NHL until the 2013-2014 season. The winners of each division earned the top 2 seeds in the playoffs, then remaining seeds were determined by total points. The Stanley Cup Final always consisted of a Western Conference and Eastern Conference team.</a:t>
            </a:r>
            <a:endParaRPr sz="900">
              <a:solidFill>
                <a:srgbClr val="000000"/>
              </a:solidFill>
            </a:endParaRPr>
          </a:p>
          <a:p>
            <a:pPr marL="0" lvl="0" indent="0" algn="l" rtl="0">
              <a:lnSpc>
                <a:spcPct val="114000"/>
              </a:lnSpc>
              <a:spcBef>
                <a:spcPts val="600"/>
              </a:spcBef>
              <a:spcAft>
                <a:spcPts val="600"/>
              </a:spcAft>
              <a:buSzPts val="5200"/>
              <a:buNone/>
            </a:pPr>
            <a:r>
              <a:rPr lang="en" sz="900">
                <a:solidFill>
                  <a:srgbClr val="000000"/>
                </a:solidFill>
              </a:rPr>
              <a:t>This option serves as a “middle road” between the other two formats.</a:t>
            </a:r>
            <a:endParaRPr sz="900">
              <a:solidFill>
                <a:srgbClr val="000000"/>
              </a:solidFill>
            </a:endParaRPr>
          </a:p>
        </p:txBody>
      </p:sp>
      <p:sp>
        <p:nvSpPr>
          <p:cNvPr id="232" name="Google Shape;232;p47"/>
          <p:cNvSpPr txBox="1">
            <a:spLocks noGrp="1"/>
          </p:cNvSpPr>
          <p:nvPr>
            <p:ph type="ctrTitle"/>
          </p:nvPr>
        </p:nvSpPr>
        <p:spPr>
          <a:xfrm>
            <a:off x="6146250" y="2174600"/>
            <a:ext cx="2321100" cy="262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t>Free for All with Reseeding</a:t>
            </a:r>
            <a:endParaRPr sz="900">
              <a:solidFill>
                <a:srgbClr val="000000"/>
              </a:solidFill>
              <a:latin typeface="Helvetica Neue"/>
              <a:ea typeface="Helvetica Neue"/>
              <a:cs typeface="Helvetica Neue"/>
              <a:sym typeface="Helvetica Neue"/>
            </a:endParaRPr>
          </a:p>
          <a:p>
            <a:pPr marL="0" lvl="0" indent="0" algn="l" rtl="0">
              <a:lnSpc>
                <a:spcPct val="114000"/>
              </a:lnSpc>
              <a:spcBef>
                <a:spcPts val="600"/>
              </a:spcBef>
              <a:spcAft>
                <a:spcPts val="0"/>
              </a:spcAft>
              <a:buSzPts val="5200"/>
              <a:buNone/>
            </a:pPr>
            <a:r>
              <a:rPr lang="en" sz="900">
                <a:solidFill>
                  <a:srgbClr val="000000"/>
                </a:solidFill>
              </a:rPr>
              <a:t>Teams will be seeded on the basis of final points, without regard to division or conference. The highest winning seed will then play the lowest winning seed in the next round, the second highest seed will play the second lowest seed, etc.</a:t>
            </a:r>
            <a:endParaRPr sz="900">
              <a:solidFill>
                <a:srgbClr val="000000"/>
              </a:solidFill>
            </a:endParaRPr>
          </a:p>
          <a:p>
            <a:pPr marL="0" lvl="0" indent="0" algn="l" rtl="0">
              <a:lnSpc>
                <a:spcPct val="114000"/>
              </a:lnSpc>
              <a:spcBef>
                <a:spcPts val="600"/>
              </a:spcBef>
              <a:spcAft>
                <a:spcPts val="0"/>
              </a:spcAft>
              <a:buSzPts val="5200"/>
              <a:buNone/>
            </a:pPr>
            <a:r>
              <a:rPr lang="en" sz="900" i="1">
                <a:solidFill>
                  <a:srgbClr val="000000"/>
                </a:solidFill>
              </a:rPr>
              <a:t>Pro</a:t>
            </a:r>
            <a:r>
              <a:rPr lang="en" sz="900">
                <a:solidFill>
                  <a:srgbClr val="000000"/>
                </a:solidFill>
              </a:rPr>
              <a:t>: Most competitively “pure,” opportunities for intriguing Finals matchups.</a:t>
            </a:r>
            <a:endParaRPr sz="900">
              <a:solidFill>
                <a:srgbClr val="000000"/>
              </a:solidFill>
            </a:endParaRPr>
          </a:p>
          <a:p>
            <a:pPr marL="0" lvl="0" indent="0" algn="l" rtl="0">
              <a:lnSpc>
                <a:spcPct val="114000"/>
              </a:lnSpc>
              <a:spcBef>
                <a:spcPts val="600"/>
              </a:spcBef>
              <a:spcAft>
                <a:spcPts val="600"/>
              </a:spcAft>
              <a:buSzPts val="5200"/>
              <a:buNone/>
            </a:pPr>
            <a:r>
              <a:rPr lang="en" sz="900" i="1">
                <a:solidFill>
                  <a:srgbClr val="000000"/>
                </a:solidFill>
              </a:rPr>
              <a:t>Con</a:t>
            </a:r>
            <a:r>
              <a:rPr lang="en" sz="900">
                <a:solidFill>
                  <a:srgbClr val="000000"/>
                </a:solidFill>
              </a:rPr>
              <a:t>: Likely the most travel.</a:t>
            </a:r>
            <a:endParaRPr sz="9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8"/>
          <p:cNvSpPr txBox="1">
            <a:spLocks noGrp="1"/>
          </p:cNvSpPr>
          <p:nvPr>
            <p:ph type="ctrTitle"/>
          </p:nvPr>
        </p:nvSpPr>
        <p:spPr>
          <a:xfrm>
            <a:off x="313750" y="232475"/>
            <a:ext cx="5614200" cy="497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600">
                <a:solidFill>
                  <a:srgbClr val="000000"/>
                </a:solidFill>
              </a:rPr>
              <a:t>3 Playoff Formats,</a:t>
            </a:r>
            <a:endParaRPr sz="3600">
              <a:solidFill>
                <a:srgbClr val="000000"/>
              </a:solidFill>
            </a:endParaRPr>
          </a:p>
          <a:p>
            <a:pPr marL="0" lvl="0" indent="0" algn="l" rtl="0">
              <a:lnSpc>
                <a:spcPct val="100000"/>
              </a:lnSpc>
              <a:spcBef>
                <a:spcPts val="0"/>
              </a:spcBef>
              <a:spcAft>
                <a:spcPts val="0"/>
              </a:spcAft>
              <a:buSzPts val="5200"/>
              <a:buNone/>
            </a:pPr>
            <a:r>
              <a:rPr lang="en" sz="3600" b="1">
                <a:solidFill>
                  <a:srgbClr val="000000"/>
                </a:solidFill>
              </a:rPr>
              <a:t>2 Testing Conditions</a:t>
            </a:r>
            <a:endParaRPr sz="3600" b="1">
              <a:solidFill>
                <a:srgbClr val="000000"/>
              </a:solidFill>
            </a:endParaRPr>
          </a:p>
        </p:txBody>
      </p:sp>
      <p:sp>
        <p:nvSpPr>
          <p:cNvPr id="238" name="Google Shape;238;p48"/>
          <p:cNvSpPr txBox="1"/>
          <p:nvPr/>
        </p:nvSpPr>
        <p:spPr>
          <a:xfrm>
            <a:off x="313750" y="2810225"/>
            <a:ext cx="3281100" cy="761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Weighted Random</a:t>
            </a:r>
            <a:endParaRPr sz="900">
              <a:latin typeface="Helvetica Neue"/>
              <a:ea typeface="Helvetica Neue"/>
              <a:cs typeface="Helvetica Neue"/>
              <a:sym typeface="Helvetica Neue"/>
            </a:endParaRPr>
          </a:p>
          <a:p>
            <a:pPr marL="0" lvl="0" indent="0" algn="l" rtl="0">
              <a:lnSpc>
                <a:spcPct val="114000"/>
              </a:lnSpc>
              <a:spcBef>
                <a:spcPts val="600"/>
              </a:spcBef>
              <a:spcAft>
                <a:spcPts val="600"/>
              </a:spcAft>
              <a:buNone/>
            </a:pPr>
            <a:r>
              <a:rPr lang="en" sz="900">
                <a:latin typeface="Helvetica Neue"/>
                <a:ea typeface="Helvetica Neue"/>
                <a:cs typeface="Helvetica Neue"/>
                <a:sym typeface="Helvetica Neue"/>
              </a:rPr>
              <a:t>Teams are more or less likely to make the playoffs depending on their historical success.</a:t>
            </a:r>
            <a:endParaRPr sz="900">
              <a:latin typeface="Helvetica Neue"/>
              <a:ea typeface="Helvetica Neue"/>
              <a:cs typeface="Helvetica Neue"/>
              <a:sym typeface="Helvetica Neue"/>
            </a:endParaRPr>
          </a:p>
        </p:txBody>
      </p:sp>
      <p:sp>
        <p:nvSpPr>
          <p:cNvPr id="239" name="Google Shape;239;p48"/>
          <p:cNvSpPr txBox="1"/>
          <p:nvPr/>
        </p:nvSpPr>
        <p:spPr>
          <a:xfrm>
            <a:off x="313750" y="1965525"/>
            <a:ext cx="3281100" cy="55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Purely Random </a:t>
            </a:r>
            <a:endParaRPr sz="900">
              <a:latin typeface="Helvetica Neue"/>
              <a:ea typeface="Helvetica Neue"/>
              <a:cs typeface="Helvetica Neue"/>
              <a:sym typeface="Helvetica Neue"/>
            </a:endParaRPr>
          </a:p>
          <a:p>
            <a:pPr marL="0" lvl="0" indent="0" algn="l" rtl="0">
              <a:lnSpc>
                <a:spcPct val="114000"/>
              </a:lnSpc>
              <a:spcBef>
                <a:spcPts val="600"/>
              </a:spcBef>
              <a:spcAft>
                <a:spcPts val="600"/>
              </a:spcAft>
              <a:buNone/>
            </a:pPr>
            <a:r>
              <a:rPr lang="en" sz="900">
                <a:latin typeface="Helvetica Neue"/>
                <a:ea typeface="Helvetica Neue"/>
                <a:cs typeface="Helvetica Neue"/>
                <a:sym typeface="Helvetica Neue"/>
              </a:rPr>
              <a:t>A random number generator determines initial seeding.</a:t>
            </a:r>
            <a:endParaRPr sz="900">
              <a:latin typeface="Helvetica Neue"/>
              <a:ea typeface="Helvetica Neue"/>
              <a:cs typeface="Helvetica Neue"/>
              <a:sym typeface="Helvetica Neue"/>
            </a:endParaRPr>
          </a:p>
        </p:txBody>
      </p:sp>
      <p:pic>
        <p:nvPicPr>
          <p:cNvPr id="240" name="Google Shape;240;p48"/>
          <p:cNvPicPr preferRelativeResize="0"/>
          <p:nvPr/>
        </p:nvPicPr>
        <p:blipFill>
          <a:blip r:embed="rId3">
            <a:alphaModFix/>
          </a:blip>
          <a:stretch>
            <a:fillRect/>
          </a:stretch>
        </p:blipFill>
        <p:spPr>
          <a:xfrm>
            <a:off x="5143625" y="785800"/>
            <a:ext cx="3724275" cy="357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6" name="Google Shape;246;p49"/>
          <p:cNvSpPr/>
          <p:nvPr/>
        </p:nvSpPr>
        <p:spPr>
          <a:xfrm>
            <a:off x="692875" y="-577250"/>
            <a:ext cx="7769700" cy="4466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900"/>
              </a:spcBef>
              <a:spcAft>
                <a:spcPts val="0"/>
              </a:spcAft>
              <a:buNone/>
            </a:pPr>
            <a:r>
              <a:rPr lang="en" sz="4800" b="1">
                <a:solidFill>
                  <a:schemeClr val="dk2"/>
                </a:solidFill>
                <a:latin typeface="Helvetica Neue"/>
                <a:ea typeface="Helvetica Neue"/>
                <a:cs typeface="Helvetica Neue"/>
                <a:sym typeface="Helvetica Neue"/>
              </a:rPr>
              <a:t>III.  Testing</a:t>
            </a:r>
            <a:endParaRPr sz="4800" b="1">
              <a:solidFill>
                <a:schemeClr val="dk2"/>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0"/>
        <p:cNvGrpSpPr/>
        <p:nvPr/>
      </p:nvGrpSpPr>
      <p:grpSpPr>
        <a:xfrm>
          <a:off x="0" y="0"/>
          <a:ext cx="0" cy="0"/>
          <a:chOff x="0" y="0"/>
          <a:chExt cx="0" cy="0"/>
        </a:xfrm>
      </p:grpSpPr>
      <p:sp>
        <p:nvSpPr>
          <p:cNvPr id="251" name="Google Shape;251;p50"/>
          <p:cNvSpPr txBox="1">
            <a:spLocks noGrp="1"/>
          </p:cNvSpPr>
          <p:nvPr>
            <p:ph type="ctrTitle"/>
          </p:nvPr>
        </p:nvSpPr>
        <p:spPr>
          <a:xfrm>
            <a:off x="3209472" y="3417888"/>
            <a:ext cx="2347200" cy="13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t>Airports</a:t>
            </a:r>
            <a:endParaRPr sz="900">
              <a:solidFill>
                <a:srgbClr val="000000"/>
              </a:solidFill>
              <a:latin typeface="Helvetica Neue"/>
              <a:ea typeface="Helvetica Neue"/>
              <a:cs typeface="Helvetica Neue"/>
              <a:sym typeface="Helvetica Neue"/>
            </a:endParaRPr>
          </a:p>
          <a:p>
            <a:pPr marL="0" lvl="0" indent="0" algn="l" rtl="0">
              <a:lnSpc>
                <a:spcPct val="114000"/>
              </a:lnSpc>
              <a:spcBef>
                <a:spcPts val="600"/>
              </a:spcBef>
              <a:spcAft>
                <a:spcPts val="600"/>
              </a:spcAft>
              <a:buSzPts val="5200"/>
              <a:buNone/>
            </a:pPr>
            <a:r>
              <a:rPr lang="en" sz="900">
                <a:solidFill>
                  <a:srgbClr val="000000"/>
                </a:solidFill>
              </a:rPr>
              <a:t>The closest major airport to each team’s arena was used for starting locations. Distance between airports was calculated in a 32x32 matrix using information from the Bureau of Transportation Statistics.</a:t>
            </a:r>
            <a:endParaRPr sz="900">
              <a:solidFill>
                <a:srgbClr val="000000"/>
              </a:solidFill>
              <a:latin typeface="Helvetica Neue"/>
              <a:ea typeface="Helvetica Neue"/>
              <a:cs typeface="Helvetica Neue"/>
              <a:sym typeface="Helvetica Neue"/>
            </a:endParaRPr>
          </a:p>
        </p:txBody>
      </p:sp>
      <p:sp>
        <p:nvSpPr>
          <p:cNvPr id="252" name="Google Shape;252;p50"/>
          <p:cNvSpPr txBox="1">
            <a:spLocks noGrp="1"/>
          </p:cNvSpPr>
          <p:nvPr>
            <p:ph type="ctrTitle"/>
          </p:nvPr>
        </p:nvSpPr>
        <p:spPr>
          <a:xfrm>
            <a:off x="6100050" y="3417901"/>
            <a:ext cx="2347200" cy="13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t>Games in a Series</a:t>
            </a:r>
            <a:endParaRPr sz="900">
              <a:solidFill>
                <a:srgbClr val="000000"/>
              </a:solidFill>
              <a:latin typeface="Helvetica Neue"/>
              <a:ea typeface="Helvetica Neue"/>
              <a:cs typeface="Helvetica Neue"/>
              <a:sym typeface="Helvetica Neue"/>
            </a:endParaRPr>
          </a:p>
          <a:p>
            <a:pPr marL="0" lvl="0" indent="0" algn="l" rtl="0">
              <a:lnSpc>
                <a:spcPct val="114000"/>
              </a:lnSpc>
              <a:spcBef>
                <a:spcPts val="600"/>
              </a:spcBef>
              <a:spcAft>
                <a:spcPts val="600"/>
              </a:spcAft>
              <a:buSzPts val="5200"/>
              <a:buNone/>
            </a:pPr>
            <a:r>
              <a:rPr lang="en" sz="900"/>
              <a:t>The total number of games in a series follows empirical probabilities (1987-2018). The model contains a 3x/5x/7x/9x distance multiplier depending on if a series goes 4, 5, 6, or 7 games, accounting for travel from each team.</a:t>
            </a:r>
            <a:endParaRPr sz="900">
              <a:latin typeface="Helvetica Neue"/>
              <a:ea typeface="Helvetica Neue"/>
              <a:cs typeface="Helvetica Neue"/>
              <a:sym typeface="Helvetica Neue"/>
            </a:endParaRPr>
          </a:p>
        </p:txBody>
      </p:sp>
      <p:sp>
        <p:nvSpPr>
          <p:cNvPr id="253" name="Google Shape;253;p50"/>
          <p:cNvSpPr txBox="1">
            <a:spLocks noGrp="1"/>
          </p:cNvSpPr>
          <p:nvPr>
            <p:ph type="ctrTitle"/>
          </p:nvPr>
        </p:nvSpPr>
        <p:spPr>
          <a:xfrm>
            <a:off x="3209472" y="329373"/>
            <a:ext cx="2347200" cy="13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t>Seattle / Vegas</a:t>
            </a:r>
            <a:endParaRPr sz="900">
              <a:solidFill>
                <a:srgbClr val="000000"/>
              </a:solidFill>
              <a:latin typeface="Helvetica Neue"/>
              <a:ea typeface="Helvetica Neue"/>
              <a:cs typeface="Helvetica Neue"/>
              <a:sym typeface="Helvetica Neue"/>
            </a:endParaRPr>
          </a:p>
          <a:p>
            <a:pPr marL="0" lvl="0" indent="0" algn="l" rtl="0">
              <a:lnSpc>
                <a:spcPct val="113000"/>
              </a:lnSpc>
              <a:spcBef>
                <a:spcPts val="600"/>
              </a:spcBef>
              <a:spcAft>
                <a:spcPts val="600"/>
              </a:spcAft>
              <a:buSzPts val="5200"/>
              <a:buNone/>
            </a:pPr>
            <a:r>
              <a:rPr lang="en" sz="900">
                <a:solidFill>
                  <a:srgbClr val="000000"/>
                </a:solidFill>
              </a:rPr>
              <a:t>Seattle is included in the model at a coinflip playoff likelihood, as is Vegas.</a:t>
            </a:r>
            <a:endParaRPr sz="900">
              <a:solidFill>
                <a:srgbClr val="000000"/>
              </a:solidFill>
              <a:latin typeface="Helvetica Neue"/>
              <a:ea typeface="Helvetica Neue"/>
              <a:cs typeface="Helvetica Neue"/>
              <a:sym typeface="Helvetica Neue"/>
            </a:endParaRPr>
          </a:p>
        </p:txBody>
      </p:sp>
      <p:sp>
        <p:nvSpPr>
          <p:cNvPr id="254" name="Google Shape;254;p50"/>
          <p:cNvSpPr txBox="1">
            <a:spLocks noGrp="1"/>
          </p:cNvSpPr>
          <p:nvPr>
            <p:ph type="ctrTitle"/>
          </p:nvPr>
        </p:nvSpPr>
        <p:spPr>
          <a:xfrm>
            <a:off x="3209472" y="1873635"/>
            <a:ext cx="2347200" cy="13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t>Tools and Trials</a:t>
            </a:r>
            <a:endParaRPr sz="900">
              <a:solidFill>
                <a:srgbClr val="000000"/>
              </a:solidFill>
              <a:latin typeface="Helvetica Neue"/>
              <a:ea typeface="Helvetica Neue"/>
              <a:cs typeface="Helvetica Neue"/>
              <a:sym typeface="Helvetica Neue"/>
            </a:endParaRPr>
          </a:p>
          <a:p>
            <a:pPr marL="0" lvl="0" indent="0" algn="l" rtl="0">
              <a:lnSpc>
                <a:spcPct val="114000"/>
              </a:lnSpc>
              <a:spcBef>
                <a:spcPts val="600"/>
              </a:spcBef>
              <a:spcAft>
                <a:spcPts val="600"/>
              </a:spcAft>
              <a:buSzPts val="5200"/>
              <a:buNone/>
            </a:pPr>
            <a:r>
              <a:rPr lang="en" sz="900">
                <a:solidFill>
                  <a:srgbClr val="000000"/>
                </a:solidFill>
              </a:rPr>
              <a:t>Microsoft Excel was used to build all models. Oracle Crystal Ball was used to simulate all playoff outcomes (n=7500).</a:t>
            </a:r>
            <a:endParaRPr sz="900">
              <a:solidFill>
                <a:srgbClr val="000000"/>
              </a:solidFill>
              <a:latin typeface="Helvetica Neue"/>
              <a:ea typeface="Helvetica Neue"/>
              <a:cs typeface="Helvetica Neue"/>
              <a:sym typeface="Helvetica Neue"/>
            </a:endParaRPr>
          </a:p>
        </p:txBody>
      </p:sp>
      <p:sp>
        <p:nvSpPr>
          <p:cNvPr id="255" name="Google Shape;255;p50"/>
          <p:cNvSpPr txBox="1">
            <a:spLocks noGrp="1"/>
          </p:cNvSpPr>
          <p:nvPr>
            <p:ph type="ctrTitle"/>
          </p:nvPr>
        </p:nvSpPr>
        <p:spPr>
          <a:xfrm>
            <a:off x="313750" y="232475"/>
            <a:ext cx="2792400" cy="2529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000" b="1">
                <a:solidFill>
                  <a:srgbClr val="000000"/>
                </a:solidFill>
              </a:rPr>
              <a:t>Assumptions and Notes:</a:t>
            </a:r>
            <a:endParaRPr sz="3000" b="1">
              <a:solidFill>
                <a:srgbClr val="000000"/>
              </a:solidFill>
              <a:latin typeface="Helvetica Neue"/>
              <a:ea typeface="Helvetica Neue"/>
              <a:cs typeface="Helvetica Neue"/>
              <a:sym typeface="Helvetica Neue"/>
            </a:endParaRPr>
          </a:p>
        </p:txBody>
      </p:sp>
      <p:sp>
        <p:nvSpPr>
          <p:cNvPr id="256" name="Google Shape;256;p50"/>
          <p:cNvSpPr txBox="1">
            <a:spLocks noGrp="1"/>
          </p:cNvSpPr>
          <p:nvPr>
            <p:ph type="ctrTitle"/>
          </p:nvPr>
        </p:nvSpPr>
        <p:spPr>
          <a:xfrm>
            <a:off x="6100047" y="329373"/>
            <a:ext cx="2347200" cy="13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t>Wild Cards</a:t>
            </a:r>
            <a:endParaRPr sz="900">
              <a:solidFill>
                <a:srgbClr val="000000"/>
              </a:solidFill>
              <a:latin typeface="Helvetica Neue"/>
              <a:ea typeface="Helvetica Neue"/>
              <a:cs typeface="Helvetica Neue"/>
              <a:sym typeface="Helvetica Neue"/>
            </a:endParaRPr>
          </a:p>
          <a:p>
            <a:pPr marL="0" lvl="0" indent="0" algn="l" rtl="0">
              <a:lnSpc>
                <a:spcPct val="113000"/>
              </a:lnSpc>
              <a:spcBef>
                <a:spcPts val="600"/>
              </a:spcBef>
              <a:spcAft>
                <a:spcPts val="600"/>
              </a:spcAft>
              <a:buSzPts val="5200"/>
              <a:buNone/>
            </a:pPr>
            <a:r>
              <a:rPr lang="en" sz="900">
                <a:solidFill>
                  <a:srgbClr val="000000"/>
                </a:solidFill>
              </a:rPr>
              <a:t>For the status quo model, it is possible for a divisional 5 seed to qualify if they finish with more points than the 4 seed in the other division within the conference. Our model assumes that it is twice as likely for both 4 seeds to qualify for the playoffs than for a 4 and a 5 seed in the same division to qualify.</a:t>
            </a:r>
            <a:endParaRPr sz="900">
              <a:solidFill>
                <a:srgbClr val="000000"/>
              </a:solidFill>
              <a:latin typeface="Helvetica Neue"/>
              <a:ea typeface="Helvetica Neue"/>
              <a:cs typeface="Helvetica Neue"/>
              <a:sym typeface="Helvetica Neue"/>
            </a:endParaRPr>
          </a:p>
        </p:txBody>
      </p:sp>
      <p:sp>
        <p:nvSpPr>
          <p:cNvPr id="257" name="Google Shape;257;p50"/>
          <p:cNvSpPr txBox="1">
            <a:spLocks noGrp="1"/>
          </p:cNvSpPr>
          <p:nvPr>
            <p:ph type="ctrTitle"/>
          </p:nvPr>
        </p:nvSpPr>
        <p:spPr>
          <a:xfrm>
            <a:off x="6100047" y="1880398"/>
            <a:ext cx="2347200" cy="13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t>Upset Rates</a:t>
            </a:r>
            <a:endParaRPr sz="900">
              <a:solidFill>
                <a:srgbClr val="000000"/>
              </a:solidFill>
              <a:latin typeface="Helvetica Neue"/>
              <a:ea typeface="Helvetica Neue"/>
              <a:cs typeface="Helvetica Neue"/>
              <a:sym typeface="Helvetica Neue"/>
            </a:endParaRPr>
          </a:p>
          <a:p>
            <a:pPr marL="0" lvl="0" indent="0" algn="l" rtl="0">
              <a:lnSpc>
                <a:spcPct val="113000"/>
              </a:lnSpc>
              <a:spcBef>
                <a:spcPts val="600"/>
              </a:spcBef>
              <a:spcAft>
                <a:spcPts val="600"/>
              </a:spcAft>
              <a:buSzPts val="5200"/>
              <a:buNone/>
            </a:pPr>
            <a:r>
              <a:rPr lang="en" sz="900">
                <a:solidFill>
                  <a:srgbClr val="000000"/>
                </a:solidFill>
              </a:rPr>
              <a:t>All round win rates follow empirical probabilities (1987-2018). The model assumes each matchup within a playoff round has the same odds of an upset: first round - 37%; quarterfinals - 42%; semifinals - 45%; finals - 35%</a:t>
            </a:r>
            <a:endParaRPr sz="9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51"/>
          <p:cNvPicPr preferRelativeResize="0"/>
          <p:nvPr/>
        </p:nvPicPr>
        <p:blipFill>
          <a:blip r:embed="rId3">
            <a:alphaModFix/>
          </a:blip>
          <a:stretch>
            <a:fillRect/>
          </a:stretch>
        </p:blipFill>
        <p:spPr>
          <a:xfrm>
            <a:off x="152400" y="497400"/>
            <a:ext cx="8839203" cy="2515579"/>
          </a:xfrm>
          <a:prstGeom prst="rect">
            <a:avLst/>
          </a:prstGeom>
          <a:noFill/>
          <a:ln>
            <a:noFill/>
          </a:ln>
        </p:spPr>
      </p:pic>
      <p:pic>
        <p:nvPicPr>
          <p:cNvPr id="263" name="Google Shape;263;p51"/>
          <p:cNvPicPr preferRelativeResize="0"/>
          <p:nvPr/>
        </p:nvPicPr>
        <p:blipFill>
          <a:blip r:embed="rId4">
            <a:alphaModFix/>
          </a:blip>
          <a:stretch>
            <a:fillRect/>
          </a:stretch>
        </p:blipFill>
        <p:spPr>
          <a:xfrm>
            <a:off x="430000" y="3482439"/>
            <a:ext cx="1852100" cy="1477525"/>
          </a:xfrm>
          <a:prstGeom prst="rect">
            <a:avLst/>
          </a:prstGeom>
          <a:noFill/>
          <a:ln>
            <a:noFill/>
          </a:ln>
        </p:spPr>
      </p:pic>
      <p:cxnSp>
        <p:nvCxnSpPr>
          <p:cNvPr id="264" name="Google Shape;264;p51"/>
          <p:cNvCxnSpPr>
            <a:stCxn id="265" idx="1"/>
          </p:cNvCxnSpPr>
          <p:nvPr/>
        </p:nvCxnSpPr>
        <p:spPr>
          <a:xfrm rot="10800000">
            <a:off x="2100200" y="2933450"/>
            <a:ext cx="1618800" cy="797700"/>
          </a:xfrm>
          <a:prstGeom prst="straightConnector1">
            <a:avLst/>
          </a:prstGeom>
          <a:noFill/>
          <a:ln w="9525" cap="flat" cmpd="sng">
            <a:solidFill>
              <a:schemeClr val="dk2"/>
            </a:solidFill>
            <a:prstDash val="solid"/>
            <a:round/>
            <a:headEnd type="none" w="med" len="med"/>
            <a:tailEnd type="triangle" w="med" len="med"/>
          </a:ln>
        </p:spPr>
      </p:cxnSp>
      <p:cxnSp>
        <p:nvCxnSpPr>
          <p:cNvPr id="266" name="Google Shape;266;p51"/>
          <p:cNvCxnSpPr/>
          <p:nvPr/>
        </p:nvCxnSpPr>
        <p:spPr>
          <a:xfrm rot="10800000">
            <a:off x="3183575" y="4669700"/>
            <a:ext cx="595500" cy="8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51"/>
          <p:cNvCxnSpPr/>
          <p:nvPr/>
        </p:nvCxnSpPr>
        <p:spPr>
          <a:xfrm rot="10800000">
            <a:off x="2877675" y="1064450"/>
            <a:ext cx="306000" cy="3605400"/>
          </a:xfrm>
          <a:prstGeom prst="straightConnector1">
            <a:avLst/>
          </a:prstGeom>
          <a:noFill/>
          <a:ln w="9525" cap="flat" cmpd="sng">
            <a:solidFill>
              <a:schemeClr val="dk2"/>
            </a:solidFill>
            <a:prstDash val="solid"/>
            <a:round/>
            <a:headEnd type="none" w="med" len="med"/>
            <a:tailEnd type="triangle" w="med" len="med"/>
          </a:ln>
        </p:spPr>
      </p:cxnSp>
      <p:sp>
        <p:nvSpPr>
          <p:cNvPr id="268" name="Google Shape;268;p51"/>
          <p:cNvSpPr txBox="1">
            <a:spLocks noGrp="1"/>
          </p:cNvSpPr>
          <p:nvPr>
            <p:ph type="ctrTitle" idx="4294967295"/>
          </p:nvPr>
        </p:nvSpPr>
        <p:spPr>
          <a:xfrm>
            <a:off x="322050" y="0"/>
            <a:ext cx="7439100" cy="497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000" b="1">
                <a:solidFill>
                  <a:srgbClr val="000000"/>
                </a:solidFill>
              </a:rPr>
              <a:t>The Stochastic Model:</a:t>
            </a:r>
            <a:endParaRPr sz="3000" b="1">
              <a:solidFill>
                <a:srgbClr val="000000"/>
              </a:solidFill>
              <a:latin typeface="Helvetica Neue"/>
              <a:ea typeface="Helvetica Neue"/>
              <a:cs typeface="Helvetica Neue"/>
              <a:sym typeface="Helvetica Neue"/>
            </a:endParaRPr>
          </a:p>
        </p:txBody>
      </p:sp>
      <p:sp>
        <p:nvSpPr>
          <p:cNvPr id="269" name="Google Shape;269;p51"/>
          <p:cNvSpPr/>
          <p:nvPr/>
        </p:nvSpPr>
        <p:spPr>
          <a:xfrm>
            <a:off x="3719000" y="3482450"/>
            <a:ext cx="3806400" cy="159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1"/>
          <p:cNvSpPr txBox="1"/>
          <p:nvPr/>
        </p:nvSpPr>
        <p:spPr>
          <a:xfrm>
            <a:off x="3719000" y="3482450"/>
            <a:ext cx="3726000" cy="4974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600"/>
              </a:spcBef>
              <a:spcAft>
                <a:spcPts val="600"/>
              </a:spcAft>
              <a:buClr>
                <a:schemeClr val="dk1"/>
              </a:buClr>
              <a:buSzPts val="1100"/>
              <a:buFont typeface="Arial"/>
              <a:buNone/>
            </a:pPr>
            <a:r>
              <a:rPr lang="en" sz="900" b="1">
                <a:solidFill>
                  <a:schemeClr val="dk1"/>
                </a:solidFill>
                <a:latin typeface="Helvetica Neue"/>
                <a:ea typeface="Helvetica Neue"/>
                <a:cs typeface="Helvetica Neue"/>
                <a:sym typeface="Helvetica Neue"/>
              </a:rPr>
              <a:t>STEP ONE: </a:t>
            </a:r>
            <a:r>
              <a:rPr lang="en" sz="900">
                <a:solidFill>
                  <a:schemeClr val="dk1"/>
                </a:solidFill>
                <a:latin typeface="Helvetica Neue"/>
                <a:ea typeface="Helvetica Neue"/>
                <a:cs typeface="Helvetica Neue"/>
                <a:sym typeface="Helvetica Neue"/>
              </a:rPr>
              <a:t>Use weighted random numbers to generate a cumulative probability that a team is selected. </a:t>
            </a:r>
            <a:endParaRPr>
              <a:latin typeface="Helvetica Neue"/>
              <a:ea typeface="Helvetica Neue"/>
              <a:cs typeface="Helvetica Neue"/>
              <a:sym typeface="Helvetica Neue"/>
            </a:endParaRPr>
          </a:p>
        </p:txBody>
      </p:sp>
      <p:sp>
        <p:nvSpPr>
          <p:cNvPr id="270" name="Google Shape;270;p51"/>
          <p:cNvSpPr txBox="1"/>
          <p:nvPr/>
        </p:nvSpPr>
        <p:spPr>
          <a:xfrm>
            <a:off x="3719000" y="3909550"/>
            <a:ext cx="3726000" cy="4974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600"/>
              </a:spcBef>
              <a:spcAft>
                <a:spcPts val="600"/>
              </a:spcAft>
              <a:buNone/>
            </a:pPr>
            <a:r>
              <a:rPr lang="en" sz="900" b="1">
                <a:solidFill>
                  <a:schemeClr val="dk1"/>
                </a:solidFill>
                <a:latin typeface="Helvetica Neue"/>
                <a:ea typeface="Helvetica Neue"/>
                <a:cs typeface="Helvetica Neue"/>
                <a:sym typeface="Helvetica Neue"/>
              </a:rPr>
              <a:t>STEP TWO: </a:t>
            </a:r>
            <a:r>
              <a:rPr lang="en" sz="900">
                <a:solidFill>
                  <a:schemeClr val="dk1"/>
                </a:solidFill>
                <a:latin typeface="Helvetica Neue"/>
                <a:ea typeface="Helvetica Neue"/>
                <a:cs typeface="Helvetica Neue"/>
                <a:sym typeface="Helvetica Neue"/>
              </a:rPr>
              <a:t>Generate a random number between 0 and 1, pull the team whose cumulative probability is within the range of the random number. </a:t>
            </a:r>
            <a:endParaRPr>
              <a:latin typeface="Helvetica Neue"/>
              <a:ea typeface="Helvetica Neue"/>
              <a:cs typeface="Helvetica Neue"/>
              <a:sym typeface="Helvetica Neue"/>
            </a:endParaRPr>
          </a:p>
        </p:txBody>
      </p:sp>
      <p:sp>
        <p:nvSpPr>
          <p:cNvPr id="271" name="Google Shape;271;p51"/>
          <p:cNvSpPr txBox="1"/>
          <p:nvPr/>
        </p:nvSpPr>
        <p:spPr>
          <a:xfrm>
            <a:off x="3719000" y="4425200"/>
            <a:ext cx="3726000" cy="4974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600"/>
              </a:spcBef>
              <a:spcAft>
                <a:spcPts val="600"/>
              </a:spcAft>
              <a:buNone/>
            </a:pPr>
            <a:r>
              <a:rPr lang="en" sz="900" b="1">
                <a:solidFill>
                  <a:schemeClr val="dk1"/>
                </a:solidFill>
                <a:latin typeface="Helvetica Neue"/>
                <a:ea typeface="Helvetica Neue"/>
                <a:cs typeface="Helvetica Neue"/>
                <a:sym typeface="Helvetica Neue"/>
              </a:rPr>
              <a:t>STEP THREE: </a:t>
            </a:r>
            <a:r>
              <a:rPr lang="en" sz="900">
                <a:solidFill>
                  <a:schemeClr val="dk1"/>
                </a:solidFill>
                <a:latin typeface="Helvetica Neue"/>
                <a:ea typeface="Helvetica Neue"/>
                <a:cs typeface="Helvetica Neue"/>
                <a:sym typeface="Helvetica Neue"/>
              </a:rPr>
              <a:t>Remove the team that has already been pulled, re-normalize the data, and pull for the second seed. Repeat this process until all playoff slots are filled.</a:t>
            </a:r>
            <a:endParaRPr>
              <a:latin typeface="Helvetica Neue"/>
              <a:ea typeface="Helvetica Neue"/>
              <a:cs typeface="Helvetica Neue"/>
              <a:sym typeface="Helvetica Neue"/>
            </a:endParaRPr>
          </a:p>
        </p:txBody>
      </p:sp>
      <p:cxnSp>
        <p:nvCxnSpPr>
          <p:cNvPr id="272" name="Google Shape;272;p51"/>
          <p:cNvCxnSpPr>
            <a:stCxn id="270" idx="1"/>
          </p:cNvCxnSpPr>
          <p:nvPr/>
        </p:nvCxnSpPr>
        <p:spPr>
          <a:xfrm rot="10800000">
            <a:off x="2191100" y="3876250"/>
            <a:ext cx="1527900" cy="28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52"/>
          <p:cNvPicPr preferRelativeResize="0"/>
          <p:nvPr/>
        </p:nvPicPr>
        <p:blipFill>
          <a:blip r:embed="rId3">
            <a:alphaModFix/>
          </a:blip>
          <a:stretch>
            <a:fillRect/>
          </a:stretch>
        </p:blipFill>
        <p:spPr>
          <a:xfrm>
            <a:off x="565850" y="555275"/>
            <a:ext cx="7608751" cy="4461483"/>
          </a:xfrm>
          <a:prstGeom prst="rect">
            <a:avLst/>
          </a:prstGeom>
          <a:noFill/>
          <a:ln>
            <a:noFill/>
          </a:ln>
        </p:spPr>
      </p:pic>
      <p:sp>
        <p:nvSpPr>
          <p:cNvPr id="278" name="Google Shape;278;p52"/>
          <p:cNvSpPr txBox="1">
            <a:spLocks noGrp="1"/>
          </p:cNvSpPr>
          <p:nvPr>
            <p:ph type="ctrTitle" idx="4294967295"/>
          </p:nvPr>
        </p:nvSpPr>
        <p:spPr>
          <a:xfrm>
            <a:off x="322050" y="0"/>
            <a:ext cx="7439100" cy="497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000" b="1">
                <a:solidFill>
                  <a:srgbClr val="000000"/>
                </a:solidFill>
              </a:rPr>
              <a:t>The Stochastic Model:</a:t>
            </a:r>
            <a:endParaRPr sz="3000" b="1">
              <a:solidFill>
                <a:srgbClr val="000000"/>
              </a:solidFill>
              <a:latin typeface="Helvetica Neue"/>
              <a:ea typeface="Helvetica Neue"/>
              <a:cs typeface="Helvetica Neue"/>
              <a:sym typeface="Helvetica Neue"/>
            </a:endParaRPr>
          </a:p>
        </p:txBody>
      </p:sp>
      <p:cxnSp>
        <p:nvCxnSpPr>
          <p:cNvPr id="279" name="Google Shape;279;p52"/>
          <p:cNvCxnSpPr/>
          <p:nvPr/>
        </p:nvCxnSpPr>
        <p:spPr>
          <a:xfrm rot="10800000">
            <a:off x="5325425" y="2273950"/>
            <a:ext cx="0" cy="595500"/>
          </a:xfrm>
          <a:prstGeom prst="straightConnector1">
            <a:avLst/>
          </a:prstGeom>
          <a:noFill/>
          <a:ln w="9525" cap="flat" cmpd="sng">
            <a:solidFill>
              <a:schemeClr val="dk2"/>
            </a:solidFill>
            <a:prstDash val="solid"/>
            <a:round/>
            <a:headEnd type="none" w="med" len="med"/>
            <a:tailEnd type="triangle" w="med" len="med"/>
          </a:ln>
        </p:spPr>
      </p:cxnSp>
      <p:cxnSp>
        <p:nvCxnSpPr>
          <p:cNvPr id="280" name="Google Shape;280;p52"/>
          <p:cNvCxnSpPr>
            <a:stCxn id="281" idx="3"/>
            <a:endCxn id="281" idx="3"/>
          </p:cNvCxnSpPr>
          <p:nvPr/>
        </p:nvCxnSpPr>
        <p:spPr>
          <a:xfrm>
            <a:off x="2013587" y="2981750"/>
            <a:ext cx="0" cy="0"/>
          </a:xfrm>
          <a:prstGeom prst="straightConnector1">
            <a:avLst/>
          </a:prstGeom>
          <a:noFill/>
          <a:ln w="9525" cap="flat" cmpd="sng">
            <a:solidFill>
              <a:srgbClr val="000000"/>
            </a:solidFill>
            <a:prstDash val="solid"/>
            <a:round/>
            <a:headEnd type="none" w="med" len="med"/>
            <a:tailEnd type="none" w="med" len="med"/>
          </a:ln>
        </p:spPr>
      </p:cxnSp>
      <p:cxnSp>
        <p:nvCxnSpPr>
          <p:cNvPr id="282" name="Google Shape;282;p52"/>
          <p:cNvCxnSpPr/>
          <p:nvPr/>
        </p:nvCxnSpPr>
        <p:spPr>
          <a:xfrm rot="10800000">
            <a:off x="2596800" y="3911550"/>
            <a:ext cx="2384700" cy="44700"/>
          </a:xfrm>
          <a:prstGeom prst="straightConnector1">
            <a:avLst/>
          </a:prstGeom>
          <a:noFill/>
          <a:ln w="9525" cap="flat" cmpd="sng">
            <a:solidFill>
              <a:schemeClr val="dk2"/>
            </a:solidFill>
            <a:prstDash val="solid"/>
            <a:round/>
            <a:headEnd type="none" w="med" len="med"/>
            <a:tailEnd type="triangle" w="med" len="med"/>
          </a:ln>
        </p:spPr>
      </p:cxnSp>
      <p:cxnSp>
        <p:nvCxnSpPr>
          <p:cNvPr id="283" name="Google Shape;283;p52"/>
          <p:cNvCxnSpPr>
            <a:stCxn id="284" idx="1"/>
          </p:cNvCxnSpPr>
          <p:nvPr/>
        </p:nvCxnSpPr>
        <p:spPr>
          <a:xfrm rot="10800000">
            <a:off x="3514375" y="3431800"/>
            <a:ext cx="1447200" cy="735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52"/>
          <p:cNvCxnSpPr/>
          <p:nvPr/>
        </p:nvCxnSpPr>
        <p:spPr>
          <a:xfrm rot="10800000">
            <a:off x="3514325" y="3250000"/>
            <a:ext cx="0" cy="181800"/>
          </a:xfrm>
          <a:prstGeom prst="straightConnector1">
            <a:avLst/>
          </a:prstGeom>
          <a:noFill/>
          <a:ln w="9525" cap="flat" cmpd="sng">
            <a:solidFill>
              <a:schemeClr val="dk2"/>
            </a:solidFill>
            <a:prstDash val="solid"/>
            <a:round/>
            <a:headEnd type="none" w="med" len="med"/>
            <a:tailEnd type="triangle" w="med" len="med"/>
          </a:ln>
        </p:spPr>
      </p:cxnSp>
      <p:sp>
        <p:nvSpPr>
          <p:cNvPr id="284" name="Google Shape;284;p52"/>
          <p:cNvSpPr/>
          <p:nvPr/>
        </p:nvSpPr>
        <p:spPr>
          <a:xfrm>
            <a:off x="4961575" y="2869450"/>
            <a:ext cx="3790800" cy="1271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52"/>
          <p:cNvSpPr txBox="1"/>
          <p:nvPr/>
        </p:nvSpPr>
        <p:spPr>
          <a:xfrm>
            <a:off x="4961625" y="2869450"/>
            <a:ext cx="4665600" cy="380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600"/>
              </a:spcBef>
              <a:spcAft>
                <a:spcPts val="600"/>
              </a:spcAft>
              <a:buClr>
                <a:schemeClr val="dk1"/>
              </a:buClr>
              <a:buSzPts val="1100"/>
              <a:buFont typeface="Arial"/>
              <a:buNone/>
            </a:pPr>
            <a:r>
              <a:rPr lang="en" sz="900" b="1">
                <a:solidFill>
                  <a:schemeClr val="dk1"/>
                </a:solidFill>
                <a:latin typeface="Helvetica Neue"/>
                <a:ea typeface="Helvetica Neue"/>
                <a:cs typeface="Helvetica Neue"/>
                <a:sym typeface="Helvetica Neue"/>
              </a:rPr>
              <a:t>STEP FOUR: </a:t>
            </a:r>
            <a:r>
              <a:rPr lang="en" sz="900">
                <a:solidFill>
                  <a:schemeClr val="dk1"/>
                </a:solidFill>
                <a:latin typeface="Helvetica Neue"/>
                <a:ea typeface="Helvetica Neue"/>
                <a:cs typeface="Helvetica Neue"/>
                <a:sym typeface="Helvetica Neue"/>
              </a:rPr>
              <a:t>Feed pulled teams into a playoff bracket. </a:t>
            </a:r>
            <a:endParaRPr>
              <a:latin typeface="Helvetica Neue"/>
              <a:ea typeface="Helvetica Neue"/>
              <a:cs typeface="Helvetica Neue"/>
              <a:sym typeface="Helvetica Neue"/>
            </a:endParaRPr>
          </a:p>
        </p:txBody>
      </p:sp>
      <p:sp>
        <p:nvSpPr>
          <p:cNvPr id="287" name="Google Shape;287;p52"/>
          <p:cNvSpPr txBox="1"/>
          <p:nvPr/>
        </p:nvSpPr>
        <p:spPr>
          <a:xfrm>
            <a:off x="4961575" y="3142513"/>
            <a:ext cx="3790800" cy="4131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600"/>
              </a:spcBef>
              <a:spcAft>
                <a:spcPts val="600"/>
              </a:spcAft>
              <a:buClr>
                <a:schemeClr val="dk1"/>
              </a:buClr>
              <a:buSzPts val="1100"/>
              <a:buFont typeface="Arial"/>
              <a:buNone/>
            </a:pPr>
            <a:r>
              <a:rPr lang="en" sz="900" b="1">
                <a:solidFill>
                  <a:schemeClr val="dk1"/>
                </a:solidFill>
                <a:latin typeface="Helvetica Neue"/>
                <a:ea typeface="Helvetica Neue"/>
                <a:cs typeface="Helvetica Neue"/>
                <a:sym typeface="Helvetica Neue"/>
              </a:rPr>
              <a:t>STEP FIVE: </a:t>
            </a:r>
            <a:r>
              <a:rPr lang="en" sz="900">
                <a:solidFill>
                  <a:schemeClr val="dk1"/>
                </a:solidFill>
                <a:latin typeface="Helvetica Neue"/>
                <a:ea typeface="Helvetica Neue"/>
                <a:cs typeface="Helvetica Neue"/>
                <a:sym typeface="Helvetica Neue"/>
              </a:rPr>
              <a:t>Use empirical data to simulate length of series and winners. Multiply total number of trips by distance between teams. Feed winners into next playoff round.</a:t>
            </a:r>
            <a:endParaRPr>
              <a:latin typeface="Helvetica Neue"/>
              <a:ea typeface="Helvetica Neue"/>
              <a:cs typeface="Helvetica Neue"/>
              <a:sym typeface="Helvetica Neue"/>
            </a:endParaRPr>
          </a:p>
        </p:txBody>
      </p:sp>
      <p:sp>
        <p:nvSpPr>
          <p:cNvPr id="288" name="Google Shape;288;p52"/>
          <p:cNvSpPr txBox="1"/>
          <p:nvPr/>
        </p:nvSpPr>
        <p:spPr>
          <a:xfrm>
            <a:off x="4961575" y="3660375"/>
            <a:ext cx="3790800" cy="2511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600"/>
              </a:spcBef>
              <a:spcAft>
                <a:spcPts val="600"/>
              </a:spcAft>
              <a:buClr>
                <a:schemeClr val="dk1"/>
              </a:buClr>
              <a:buSzPts val="1100"/>
              <a:buFont typeface="Arial"/>
              <a:buNone/>
            </a:pPr>
            <a:r>
              <a:rPr lang="en" sz="900" b="1">
                <a:solidFill>
                  <a:schemeClr val="dk1"/>
                </a:solidFill>
                <a:latin typeface="Helvetica Neue"/>
                <a:ea typeface="Helvetica Neue"/>
                <a:cs typeface="Helvetica Neue"/>
                <a:sym typeface="Helvetica Neue"/>
              </a:rPr>
              <a:t>STEP SIX: </a:t>
            </a:r>
            <a:r>
              <a:rPr lang="en" sz="900">
                <a:solidFill>
                  <a:schemeClr val="dk1"/>
                </a:solidFill>
                <a:latin typeface="Helvetica Neue"/>
                <a:ea typeface="Helvetica Neue"/>
                <a:cs typeface="Helvetica Neue"/>
                <a:sym typeface="Helvetica Neue"/>
              </a:rPr>
              <a:t>Add up all distances!</a:t>
            </a:r>
            <a:endParaRPr>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5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4" name="Google Shape;294;p53"/>
          <p:cNvSpPr/>
          <p:nvPr/>
        </p:nvSpPr>
        <p:spPr>
          <a:xfrm>
            <a:off x="692875" y="-577250"/>
            <a:ext cx="7769700" cy="4466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900"/>
              </a:spcBef>
              <a:spcAft>
                <a:spcPts val="0"/>
              </a:spcAft>
              <a:buNone/>
            </a:pPr>
            <a:r>
              <a:rPr lang="en" sz="4800" b="1">
                <a:solidFill>
                  <a:schemeClr val="dk2"/>
                </a:solidFill>
                <a:latin typeface="Helvetica Neue"/>
                <a:ea typeface="Helvetica Neue"/>
                <a:cs typeface="Helvetica Neue"/>
                <a:sym typeface="Helvetica Neue"/>
              </a:rPr>
              <a:t>IV.  Results</a:t>
            </a:r>
            <a:endParaRPr sz="4800" b="1">
              <a:solidFill>
                <a:schemeClr val="dk2"/>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8"/>
        <p:cNvGrpSpPr/>
        <p:nvPr/>
      </p:nvGrpSpPr>
      <p:grpSpPr>
        <a:xfrm>
          <a:off x="0" y="0"/>
          <a:ext cx="0" cy="0"/>
          <a:chOff x="0" y="0"/>
          <a:chExt cx="0" cy="0"/>
        </a:xfrm>
      </p:grpSpPr>
      <p:sp>
        <p:nvSpPr>
          <p:cNvPr id="299" name="Google Shape;299;p54"/>
          <p:cNvSpPr txBox="1">
            <a:spLocks noGrp="1"/>
          </p:cNvSpPr>
          <p:nvPr>
            <p:ph type="ctrTitle"/>
          </p:nvPr>
        </p:nvSpPr>
        <p:spPr>
          <a:xfrm>
            <a:off x="436206" y="3442925"/>
            <a:ext cx="2309700" cy="8622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b="1"/>
              <a:t>Status Quo</a:t>
            </a:r>
            <a:endParaRPr sz="900">
              <a:solidFill>
                <a:srgbClr val="000000"/>
              </a:solidFill>
              <a:latin typeface="Helvetica Neue"/>
              <a:ea typeface="Helvetica Neue"/>
              <a:cs typeface="Helvetica Neue"/>
              <a:sym typeface="Helvetica Neue"/>
            </a:endParaRPr>
          </a:p>
          <a:p>
            <a:pPr marL="0" lvl="0" indent="0" algn="ctr" rtl="0">
              <a:lnSpc>
                <a:spcPct val="100000"/>
              </a:lnSpc>
              <a:spcBef>
                <a:spcPts val="600"/>
              </a:spcBef>
              <a:spcAft>
                <a:spcPts val="0"/>
              </a:spcAft>
              <a:buSzPts val="5200"/>
              <a:buNone/>
            </a:pPr>
            <a:r>
              <a:rPr lang="en" sz="900">
                <a:solidFill>
                  <a:srgbClr val="000000"/>
                </a:solidFill>
              </a:rPr>
              <a:t>Mean: 73,721 miles</a:t>
            </a:r>
            <a:endParaRPr sz="900">
              <a:solidFill>
                <a:srgbClr val="000000"/>
              </a:solidFill>
            </a:endParaRPr>
          </a:p>
          <a:p>
            <a:pPr marL="0" lvl="0" indent="0" algn="ctr" rtl="0">
              <a:lnSpc>
                <a:spcPct val="100000"/>
              </a:lnSpc>
              <a:spcBef>
                <a:spcPts val="1000"/>
              </a:spcBef>
              <a:spcAft>
                <a:spcPts val="1000"/>
              </a:spcAft>
              <a:buSzPts val="5200"/>
              <a:buNone/>
            </a:pPr>
            <a:r>
              <a:rPr lang="en" sz="900">
                <a:solidFill>
                  <a:srgbClr val="000000"/>
                </a:solidFill>
              </a:rPr>
              <a:t>Standard Deviation: 12,725 miles </a:t>
            </a:r>
            <a:endParaRPr sz="900">
              <a:solidFill>
                <a:srgbClr val="000000"/>
              </a:solidFill>
            </a:endParaRPr>
          </a:p>
        </p:txBody>
      </p:sp>
      <p:sp>
        <p:nvSpPr>
          <p:cNvPr id="300" name="Google Shape;300;p54"/>
          <p:cNvSpPr txBox="1">
            <a:spLocks noGrp="1"/>
          </p:cNvSpPr>
          <p:nvPr>
            <p:ph type="ctrTitle"/>
          </p:nvPr>
        </p:nvSpPr>
        <p:spPr>
          <a:xfrm>
            <a:off x="3417150" y="3442925"/>
            <a:ext cx="2309700" cy="8622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b="1"/>
              <a:t>Conference Structure</a:t>
            </a:r>
            <a:endParaRPr sz="900">
              <a:solidFill>
                <a:srgbClr val="000000"/>
              </a:solidFill>
              <a:latin typeface="Helvetica Neue"/>
              <a:ea typeface="Helvetica Neue"/>
              <a:cs typeface="Helvetica Neue"/>
              <a:sym typeface="Helvetica Neue"/>
            </a:endParaRPr>
          </a:p>
          <a:p>
            <a:pPr marL="0" lvl="0" indent="0" algn="ctr" rtl="0">
              <a:spcBef>
                <a:spcPts val="600"/>
              </a:spcBef>
              <a:spcAft>
                <a:spcPts val="0"/>
              </a:spcAft>
              <a:buClr>
                <a:schemeClr val="dk1"/>
              </a:buClr>
              <a:buSzPts val="5200"/>
              <a:buFont typeface="Arial"/>
              <a:buNone/>
            </a:pPr>
            <a:r>
              <a:rPr lang="en" sz="900"/>
              <a:t>Mean: 82,378 miles</a:t>
            </a:r>
            <a:endParaRPr sz="900"/>
          </a:p>
          <a:p>
            <a:pPr marL="0" lvl="0" indent="0" algn="ctr" rtl="0">
              <a:spcBef>
                <a:spcPts val="1000"/>
              </a:spcBef>
              <a:spcAft>
                <a:spcPts val="1000"/>
              </a:spcAft>
              <a:buClr>
                <a:schemeClr val="dk1"/>
              </a:buClr>
              <a:buSzPts val="5200"/>
              <a:buFont typeface="Arial"/>
              <a:buNone/>
            </a:pPr>
            <a:r>
              <a:rPr lang="en" sz="900"/>
              <a:t>Standard Deviation: 13,732 miles </a:t>
            </a:r>
            <a:endParaRPr sz="900">
              <a:solidFill>
                <a:srgbClr val="000000"/>
              </a:solidFill>
            </a:endParaRPr>
          </a:p>
        </p:txBody>
      </p:sp>
      <p:sp>
        <p:nvSpPr>
          <p:cNvPr id="301" name="Google Shape;301;p54"/>
          <p:cNvSpPr txBox="1">
            <a:spLocks noGrp="1"/>
          </p:cNvSpPr>
          <p:nvPr>
            <p:ph type="ctrTitle"/>
          </p:nvPr>
        </p:nvSpPr>
        <p:spPr>
          <a:xfrm>
            <a:off x="6446350" y="3442925"/>
            <a:ext cx="2309700" cy="8622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b="1"/>
              <a:t>Free for All</a:t>
            </a:r>
            <a:endParaRPr sz="900">
              <a:solidFill>
                <a:srgbClr val="000000"/>
              </a:solidFill>
              <a:latin typeface="Helvetica Neue"/>
              <a:ea typeface="Helvetica Neue"/>
              <a:cs typeface="Helvetica Neue"/>
              <a:sym typeface="Helvetica Neue"/>
            </a:endParaRPr>
          </a:p>
          <a:p>
            <a:pPr marL="0" lvl="0" indent="0" algn="ctr" rtl="0">
              <a:spcBef>
                <a:spcPts val="600"/>
              </a:spcBef>
              <a:spcAft>
                <a:spcPts val="0"/>
              </a:spcAft>
              <a:buClr>
                <a:schemeClr val="dk1"/>
              </a:buClr>
              <a:buSzPts val="5200"/>
              <a:buFont typeface="Arial"/>
              <a:buNone/>
            </a:pPr>
            <a:r>
              <a:rPr lang="en" sz="900"/>
              <a:t>Mean: 120,567 miles</a:t>
            </a:r>
            <a:endParaRPr sz="900"/>
          </a:p>
          <a:p>
            <a:pPr marL="0" lvl="0" indent="0" algn="ctr" rtl="0">
              <a:spcBef>
                <a:spcPts val="1000"/>
              </a:spcBef>
              <a:spcAft>
                <a:spcPts val="1000"/>
              </a:spcAft>
              <a:buClr>
                <a:schemeClr val="dk1"/>
              </a:buClr>
              <a:buSzPts val="5200"/>
              <a:buFont typeface="Arial"/>
              <a:buNone/>
            </a:pPr>
            <a:r>
              <a:rPr lang="en" sz="900"/>
              <a:t>Standard Deviation: 22,689 miles </a:t>
            </a:r>
            <a:endParaRPr sz="900">
              <a:solidFill>
                <a:srgbClr val="000000"/>
              </a:solidFill>
            </a:endParaRPr>
          </a:p>
        </p:txBody>
      </p:sp>
      <p:sp>
        <p:nvSpPr>
          <p:cNvPr id="302" name="Google Shape;302;p54"/>
          <p:cNvSpPr txBox="1">
            <a:spLocks noGrp="1"/>
          </p:cNvSpPr>
          <p:nvPr>
            <p:ph type="ctrTitle"/>
          </p:nvPr>
        </p:nvSpPr>
        <p:spPr>
          <a:xfrm>
            <a:off x="313750" y="232475"/>
            <a:ext cx="5614200" cy="497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600" b="1">
                <a:solidFill>
                  <a:srgbClr val="000000"/>
                </a:solidFill>
              </a:rPr>
              <a:t>Random Test Condition</a:t>
            </a:r>
            <a:endParaRPr sz="3600" b="1">
              <a:solidFill>
                <a:srgbClr val="000000"/>
              </a:solidFill>
              <a:latin typeface="Helvetica Neue"/>
              <a:ea typeface="Helvetica Neue"/>
              <a:cs typeface="Helvetica Neue"/>
              <a:sym typeface="Helvetica Neue"/>
            </a:endParaRPr>
          </a:p>
        </p:txBody>
      </p:sp>
      <p:pic>
        <p:nvPicPr>
          <p:cNvPr id="303" name="Google Shape;303;p54"/>
          <p:cNvPicPr preferRelativeResize="0"/>
          <p:nvPr/>
        </p:nvPicPr>
        <p:blipFill>
          <a:blip r:embed="rId3">
            <a:alphaModFix/>
          </a:blip>
          <a:stretch>
            <a:fillRect/>
          </a:stretch>
        </p:blipFill>
        <p:spPr>
          <a:xfrm>
            <a:off x="135625" y="1601383"/>
            <a:ext cx="2908150" cy="1777780"/>
          </a:xfrm>
          <a:prstGeom prst="rect">
            <a:avLst/>
          </a:prstGeom>
          <a:noFill/>
          <a:ln>
            <a:noFill/>
          </a:ln>
        </p:spPr>
      </p:pic>
      <p:pic>
        <p:nvPicPr>
          <p:cNvPr id="304" name="Google Shape;304;p54"/>
          <p:cNvPicPr preferRelativeResize="0"/>
          <p:nvPr/>
        </p:nvPicPr>
        <p:blipFill>
          <a:blip r:embed="rId4">
            <a:alphaModFix/>
          </a:blip>
          <a:stretch>
            <a:fillRect/>
          </a:stretch>
        </p:blipFill>
        <p:spPr>
          <a:xfrm>
            <a:off x="3141375" y="1607813"/>
            <a:ext cx="2908150" cy="1764928"/>
          </a:xfrm>
          <a:prstGeom prst="rect">
            <a:avLst/>
          </a:prstGeom>
          <a:noFill/>
          <a:ln>
            <a:noFill/>
          </a:ln>
        </p:spPr>
      </p:pic>
      <p:pic>
        <p:nvPicPr>
          <p:cNvPr id="305" name="Google Shape;305;p54"/>
          <p:cNvPicPr preferRelativeResize="0"/>
          <p:nvPr/>
        </p:nvPicPr>
        <p:blipFill>
          <a:blip r:embed="rId5">
            <a:alphaModFix/>
          </a:blip>
          <a:stretch>
            <a:fillRect/>
          </a:stretch>
        </p:blipFill>
        <p:spPr>
          <a:xfrm>
            <a:off x="6161487" y="1607813"/>
            <a:ext cx="2879437" cy="1764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9"/>
        <p:cNvGrpSpPr/>
        <p:nvPr/>
      </p:nvGrpSpPr>
      <p:grpSpPr>
        <a:xfrm>
          <a:off x="0" y="0"/>
          <a:ext cx="0" cy="0"/>
          <a:chOff x="0" y="0"/>
          <a:chExt cx="0" cy="0"/>
        </a:xfrm>
      </p:grpSpPr>
      <p:sp>
        <p:nvSpPr>
          <p:cNvPr id="310" name="Google Shape;310;p55"/>
          <p:cNvSpPr txBox="1">
            <a:spLocks noGrp="1"/>
          </p:cNvSpPr>
          <p:nvPr>
            <p:ph type="ctrTitle"/>
          </p:nvPr>
        </p:nvSpPr>
        <p:spPr>
          <a:xfrm>
            <a:off x="259000" y="3442925"/>
            <a:ext cx="2646300" cy="8622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b="1"/>
              <a:t>Status Quo</a:t>
            </a:r>
            <a:endParaRPr sz="900">
              <a:solidFill>
                <a:srgbClr val="000000"/>
              </a:solidFill>
              <a:latin typeface="Helvetica Neue"/>
              <a:ea typeface="Helvetica Neue"/>
              <a:cs typeface="Helvetica Neue"/>
              <a:sym typeface="Helvetica Neue"/>
            </a:endParaRPr>
          </a:p>
          <a:p>
            <a:pPr marL="0" lvl="0" indent="0" algn="ctr" rtl="0">
              <a:lnSpc>
                <a:spcPct val="100000"/>
              </a:lnSpc>
              <a:spcBef>
                <a:spcPts val="600"/>
              </a:spcBef>
              <a:spcAft>
                <a:spcPts val="0"/>
              </a:spcAft>
              <a:buSzPts val="5200"/>
              <a:buNone/>
            </a:pPr>
            <a:r>
              <a:rPr lang="en" sz="900">
                <a:solidFill>
                  <a:srgbClr val="000000"/>
                </a:solidFill>
              </a:rPr>
              <a:t>Mean - 69,859 miles (🔻4.5%)</a:t>
            </a:r>
            <a:endParaRPr sz="900">
              <a:solidFill>
                <a:srgbClr val="000000"/>
              </a:solidFill>
            </a:endParaRPr>
          </a:p>
          <a:p>
            <a:pPr marL="0" lvl="0" indent="0" algn="ctr" rtl="0">
              <a:lnSpc>
                <a:spcPct val="100000"/>
              </a:lnSpc>
              <a:spcBef>
                <a:spcPts val="1000"/>
              </a:spcBef>
              <a:spcAft>
                <a:spcPts val="1000"/>
              </a:spcAft>
              <a:buSzPts val="5200"/>
              <a:buNone/>
            </a:pPr>
            <a:r>
              <a:rPr lang="en" sz="900">
                <a:solidFill>
                  <a:srgbClr val="000000"/>
                </a:solidFill>
              </a:rPr>
              <a:t>Standard Deviation - 13,763 miles (▲8.2%) </a:t>
            </a:r>
            <a:endParaRPr sz="900">
              <a:solidFill>
                <a:srgbClr val="000000"/>
              </a:solidFill>
            </a:endParaRPr>
          </a:p>
        </p:txBody>
      </p:sp>
      <p:sp>
        <p:nvSpPr>
          <p:cNvPr id="311" name="Google Shape;311;p55"/>
          <p:cNvSpPr txBox="1">
            <a:spLocks noGrp="1"/>
          </p:cNvSpPr>
          <p:nvPr>
            <p:ph type="ctrTitle"/>
          </p:nvPr>
        </p:nvSpPr>
        <p:spPr>
          <a:xfrm>
            <a:off x="3417150" y="3442925"/>
            <a:ext cx="2309700" cy="8622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b="1"/>
              <a:t>Conference Structure</a:t>
            </a:r>
            <a:endParaRPr sz="900">
              <a:solidFill>
                <a:srgbClr val="000000"/>
              </a:solidFill>
              <a:latin typeface="Helvetica Neue"/>
              <a:ea typeface="Helvetica Neue"/>
              <a:cs typeface="Helvetica Neue"/>
              <a:sym typeface="Helvetica Neue"/>
            </a:endParaRPr>
          </a:p>
          <a:p>
            <a:pPr marL="0" lvl="0" indent="0" algn="ctr" rtl="0">
              <a:spcBef>
                <a:spcPts val="600"/>
              </a:spcBef>
              <a:spcAft>
                <a:spcPts val="0"/>
              </a:spcAft>
              <a:buSzPts val="5200"/>
              <a:buNone/>
            </a:pPr>
            <a:r>
              <a:rPr lang="en" sz="900"/>
              <a:t>Mean - 76,119 miles (🔻7.6%)</a:t>
            </a:r>
            <a:endParaRPr sz="900"/>
          </a:p>
          <a:p>
            <a:pPr marL="0" lvl="0" indent="0" algn="ctr" rtl="0">
              <a:spcBef>
                <a:spcPts val="1000"/>
              </a:spcBef>
              <a:spcAft>
                <a:spcPts val="1000"/>
              </a:spcAft>
              <a:buSzPts val="5200"/>
              <a:buNone/>
            </a:pPr>
            <a:r>
              <a:rPr lang="en" sz="900"/>
              <a:t>Standard Deviation - 14,559 miles (▲6.0%)  </a:t>
            </a:r>
            <a:endParaRPr sz="900">
              <a:solidFill>
                <a:srgbClr val="000000"/>
              </a:solidFill>
            </a:endParaRPr>
          </a:p>
        </p:txBody>
      </p:sp>
      <p:sp>
        <p:nvSpPr>
          <p:cNvPr id="312" name="Google Shape;312;p55"/>
          <p:cNvSpPr txBox="1">
            <a:spLocks noGrp="1"/>
          </p:cNvSpPr>
          <p:nvPr>
            <p:ph type="ctrTitle"/>
          </p:nvPr>
        </p:nvSpPr>
        <p:spPr>
          <a:xfrm>
            <a:off x="6446350" y="3442925"/>
            <a:ext cx="2309700" cy="8622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b="1"/>
              <a:t>Free for All</a:t>
            </a:r>
            <a:endParaRPr sz="900">
              <a:solidFill>
                <a:srgbClr val="000000"/>
              </a:solidFill>
              <a:latin typeface="Helvetica Neue"/>
              <a:ea typeface="Helvetica Neue"/>
              <a:cs typeface="Helvetica Neue"/>
              <a:sym typeface="Helvetica Neue"/>
            </a:endParaRPr>
          </a:p>
          <a:p>
            <a:pPr marL="0" lvl="0" indent="0" algn="ctr" rtl="0">
              <a:spcBef>
                <a:spcPts val="600"/>
              </a:spcBef>
              <a:spcAft>
                <a:spcPts val="0"/>
              </a:spcAft>
              <a:buSzPts val="5200"/>
              <a:buNone/>
            </a:pPr>
            <a:r>
              <a:rPr lang="en" sz="900"/>
              <a:t>Mean - 117,085 miles (🔻2.9%)</a:t>
            </a:r>
            <a:endParaRPr sz="900"/>
          </a:p>
          <a:p>
            <a:pPr marL="0" lvl="0" indent="0" algn="ctr" rtl="0">
              <a:spcBef>
                <a:spcPts val="1000"/>
              </a:spcBef>
              <a:spcAft>
                <a:spcPts val="1000"/>
              </a:spcAft>
              <a:buSzPts val="5200"/>
              <a:buNone/>
            </a:pPr>
            <a:r>
              <a:rPr lang="en" sz="900"/>
              <a:t>Standard Deviation - 23,911 miles (▲5.4%)  </a:t>
            </a:r>
            <a:endParaRPr sz="900">
              <a:solidFill>
                <a:srgbClr val="000000"/>
              </a:solidFill>
            </a:endParaRPr>
          </a:p>
        </p:txBody>
      </p:sp>
      <p:sp>
        <p:nvSpPr>
          <p:cNvPr id="313" name="Google Shape;313;p55"/>
          <p:cNvSpPr txBox="1">
            <a:spLocks noGrp="1"/>
          </p:cNvSpPr>
          <p:nvPr>
            <p:ph type="ctrTitle"/>
          </p:nvPr>
        </p:nvSpPr>
        <p:spPr>
          <a:xfrm>
            <a:off x="313750" y="232475"/>
            <a:ext cx="5614200" cy="497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600" b="1">
                <a:solidFill>
                  <a:srgbClr val="000000"/>
                </a:solidFill>
              </a:rPr>
              <a:t>Weighted Random</a:t>
            </a:r>
            <a:endParaRPr sz="3600" b="1">
              <a:solidFill>
                <a:srgbClr val="000000"/>
              </a:solidFill>
              <a:latin typeface="Helvetica Neue"/>
              <a:ea typeface="Helvetica Neue"/>
              <a:cs typeface="Helvetica Neue"/>
              <a:sym typeface="Helvetica Neue"/>
            </a:endParaRPr>
          </a:p>
        </p:txBody>
      </p:sp>
      <p:pic>
        <p:nvPicPr>
          <p:cNvPr id="314" name="Google Shape;314;p55"/>
          <p:cNvPicPr preferRelativeResize="0"/>
          <p:nvPr/>
        </p:nvPicPr>
        <p:blipFill>
          <a:blip r:embed="rId3">
            <a:alphaModFix/>
          </a:blip>
          <a:stretch>
            <a:fillRect/>
          </a:stretch>
        </p:blipFill>
        <p:spPr>
          <a:xfrm>
            <a:off x="135626" y="1604949"/>
            <a:ext cx="2908151" cy="1770639"/>
          </a:xfrm>
          <a:prstGeom prst="rect">
            <a:avLst/>
          </a:prstGeom>
          <a:noFill/>
          <a:ln>
            <a:noFill/>
          </a:ln>
        </p:spPr>
      </p:pic>
      <p:pic>
        <p:nvPicPr>
          <p:cNvPr id="315" name="Google Shape;315;p55"/>
          <p:cNvPicPr preferRelativeResize="0"/>
          <p:nvPr/>
        </p:nvPicPr>
        <p:blipFill>
          <a:blip r:embed="rId4">
            <a:alphaModFix/>
          </a:blip>
          <a:stretch>
            <a:fillRect/>
          </a:stretch>
        </p:blipFill>
        <p:spPr>
          <a:xfrm>
            <a:off x="3117725" y="1599000"/>
            <a:ext cx="2955445" cy="1782550"/>
          </a:xfrm>
          <a:prstGeom prst="rect">
            <a:avLst/>
          </a:prstGeom>
          <a:noFill/>
          <a:ln>
            <a:noFill/>
          </a:ln>
        </p:spPr>
      </p:pic>
      <p:pic>
        <p:nvPicPr>
          <p:cNvPr id="316" name="Google Shape;316;p55"/>
          <p:cNvPicPr preferRelativeResize="0"/>
          <p:nvPr/>
        </p:nvPicPr>
        <p:blipFill>
          <a:blip r:embed="rId5">
            <a:alphaModFix/>
          </a:blip>
          <a:stretch>
            <a:fillRect/>
          </a:stretch>
        </p:blipFill>
        <p:spPr>
          <a:xfrm>
            <a:off x="6147125" y="1606463"/>
            <a:ext cx="2955450" cy="17676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
        <p:cNvGrpSpPr/>
        <p:nvPr/>
      </p:nvGrpSpPr>
      <p:grpSpPr>
        <a:xfrm>
          <a:off x="0" y="0"/>
          <a:ext cx="0" cy="0"/>
          <a:chOff x="0" y="0"/>
          <a:chExt cx="0" cy="0"/>
        </a:xfrm>
      </p:grpSpPr>
      <p:sp>
        <p:nvSpPr>
          <p:cNvPr id="154" name="Google Shape;154;p38"/>
          <p:cNvSpPr txBox="1"/>
          <p:nvPr/>
        </p:nvSpPr>
        <p:spPr>
          <a:xfrm>
            <a:off x="567750" y="231400"/>
            <a:ext cx="4656300" cy="57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a:latin typeface="Helvetica Neue"/>
                <a:ea typeface="Helvetica Neue"/>
                <a:cs typeface="Helvetica Neue"/>
                <a:sym typeface="Helvetica Neue"/>
              </a:rPr>
              <a:t>Hi, I’m Jackson!</a:t>
            </a:r>
            <a:endParaRPr sz="3600" b="1" i="0" u="none" strike="noStrike" cap="none">
              <a:solidFill>
                <a:srgbClr val="000000"/>
              </a:solidFill>
              <a:latin typeface="Helvetica Neue"/>
              <a:ea typeface="Helvetica Neue"/>
              <a:cs typeface="Helvetica Neue"/>
              <a:sym typeface="Helvetica Neue"/>
            </a:endParaRPr>
          </a:p>
        </p:txBody>
      </p:sp>
      <p:sp>
        <p:nvSpPr>
          <p:cNvPr id="155" name="Google Shape;155;p38"/>
          <p:cNvSpPr txBox="1"/>
          <p:nvPr/>
        </p:nvSpPr>
        <p:spPr>
          <a:xfrm>
            <a:off x="4572000" y="1254738"/>
            <a:ext cx="1756200" cy="417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900"/>
              <a:buFont typeface="Arial"/>
              <a:buNone/>
            </a:pPr>
            <a:r>
              <a:rPr lang="en" sz="1000" b="1">
                <a:solidFill>
                  <a:schemeClr val="dk1"/>
                </a:solidFill>
                <a:latin typeface="Helvetica Neue"/>
                <a:ea typeface="Helvetica Neue"/>
                <a:cs typeface="Helvetica Neue"/>
                <a:sym typeface="Helvetica Neue"/>
              </a:rPr>
              <a:t>Work:</a:t>
            </a:r>
            <a:endParaRPr sz="1000" b="1" i="0" u="none" strike="noStrike" cap="none">
              <a:solidFill>
                <a:schemeClr val="dk1"/>
              </a:solidFill>
              <a:latin typeface="Helvetica Neue"/>
              <a:ea typeface="Helvetica Neue"/>
              <a:cs typeface="Helvetica Neue"/>
              <a:sym typeface="Helvetica Neue"/>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Helvetica Neue"/>
              <a:ea typeface="Helvetica Neue"/>
              <a:cs typeface="Helvetica Neue"/>
              <a:sym typeface="Helvetica Neue"/>
            </a:endParaRPr>
          </a:p>
        </p:txBody>
      </p:sp>
      <p:sp>
        <p:nvSpPr>
          <p:cNvPr id="156" name="Google Shape;156;p38"/>
          <p:cNvSpPr txBox="1"/>
          <p:nvPr/>
        </p:nvSpPr>
        <p:spPr>
          <a:xfrm>
            <a:off x="4572000" y="2440050"/>
            <a:ext cx="1756200" cy="417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900"/>
              <a:buFont typeface="Arial"/>
              <a:buNone/>
            </a:pPr>
            <a:r>
              <a:rPr lang="en" sz="1000" b="1">
                <a:solidFill>
                  <a:schemeClr val="dk1"/>
                </a:solidFill>
                <a:latin typeface="Helvetica Neue"/>
                <a:ea typeface="Helvetica Neue"/>
                <a:cs typeface="Helvetica Neue"/>
                <a:sym typeface="Helvetica Neue"/>
              </a:rPr>
              <a:t>School:</a:t>
            </a:r>
            <a:endParaRPr sz="1000" b="1" i="0" u="none" strike="noStrike" cap="none">
              <a:solidFill>
                <a:schemeClr val="dk1"/>
              </a:solidFill>
              <a:latin typeface="Helvetica Neue"/>
              <a:ea typeface="Helvetica Neue"/>
              <a:cs typeface="Helvetica Neue"/>
              <a:sym typeface="Helvetica Neue"/>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Helvetica Neue"/>
              <a:ea typeface="Helvetica Neue"/>
              <a:cs typeface="Helvetica Neue"/>
              <a:sym typeface="Helvetica Neue"/>
            </a:endParaRPr>
          </a:p>
        </p:txBody>
      </p:sp>
      <p:sp>
        <p:nvSpPr>
          <p:cNvPr id="157" name="Google Shape;157;p38"/>
          <p:cNvSpPr txBox="1"/>
          <p:nvPr/>
        </p:nvSpPr>
        <p:spPr>
          <a:xfrm>
            <a:off x="4572000" y="3744525"/>
            <a:ext cx="1756200" cy="417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900"/>
              <a:buFont typeface="Arial"/>
              <a:buNone/>
            </a:pPr>
            <a:r>
              <a:rPr lang="en" sz="1000" b="1">
                <a:solidFill>
                  <a:schemeClr val="dk1"/>
                </a:solidFill>
                <a:latin typeface="Helvetica Neue"/>
                <a:ea typeface="Helvetica Neue"/>
                <a:cs typeface="Helvetica Neue"/>
                <a:sym typeface="Helvetica Neue"/>
              </a:rPr>
              <a:t>Team:</a:t>
            </a:r>
            <a:endParaRPr sz="1000" b="1" i="0" u="none" strike="noStrike" cap="none">
              <a:solidFill>
                <a:schemeClr val="dk1"/>
              </a:solidFill>
              <a:latin typeface="Helvetica Neue"/>
              <a:ea typeface="Helvetica Neue"/>
              <a:cs typeface="Helvetica Neue"/>
              <a:sym typeface="Helvetica Neue"/>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Helvetica Neue"/>
              <a:ea typeface="Helvetica Neue"/>
              <a:cs typeface="Helvetica Neue"/>
              <a:sym typeface="Helvetica Neue"/>
            </a:endParaRPr>
          </a:p>
        </p:txBody>
      </p:sp>
      <p:pic>
        <p:nvPicPr>
          <p:cNvPr id="158" name="Google Shape;158;p38"/>
          <p:cNvPicPr preferRelativeResize="0"/>
          <p:nvPr/>
        </p:nvPicPr>
        <p:blipFill>
          <a:blip r:embed="rId3">
            <a:alphaModFix/>
          </a:blip>
          <a:stretch>
            <a:fillRect/>
          </a:stretch>
        </p:blipFill>
        <p:spPr>
          <a:xfrm>
            <a:off x="5190250" y="811300"/>
            <a:ext cx="1765374" cy="1074675"/>
          </a:xfrm>
          <a:prstGeom prst="rect">
            <a:avLst/>
          </a:prstGeom>
          <a:noFill/>
          <a:ln>
            <a:noFill/>
          </a:ln>
        </p:spPr>
      </p:pic>
      <p:pic>
        <p:nvPicPr>
          <p:cNvPr id="159" name="Google Shape;159;p38"/>
          <p:cNvPicPr preferRelativeResize="0"/>
          <p:nvPr/>
        </p:nvPicPr>
        <p:blipFill>
          <a:blip r:embed="rId4">
            <a:alphaModFix/>
          </a:blip>
          <a:stretch>
            <a:fillRect/>
          </a:stretch>
        </p:blipFill>
        <p:spPr>
          <a:xfrm>
            <a:off x="5555338" y="2253600"/>
            <a:ext cx="1756199" cy="585400"/>
          </a:xfrm>
          <a:prstGeom prst="rect">
            <a:avLst/>
          </a:prstGeom>
          <a:noFill/>
          <a:ln>
            <a:noFill/>
          </a:ln>
        </p:spPr>
      </p:pic>
      <p:pic>
        <p:nvPicPr>
          <p:cNvPr id="160" name="Google Shape;160;p38"/>
          <p:cNvPicPr preferRelativeResize="0"/>
          <p:nvPr/>
        </p:nvPicPr>
        <p:blipFill>
          <a:blip r:embed="rId5">
            <a:alphaModFix/>
          </a:blip>
          <a:stretch>
            <a:fillRect/>
          </a:stretch>
        </p:blipFill>
        <p:spPr>
          <a:xfrm>
            <a:off x="5555350" y="3317575"/>
            <a:ext cx="1035176" cy="1035176"/>
          </a:xfrm>
          <a:prstGeom prst="rect">
            <a:avLst/>
          </a:prstGeom>
          <a:noFill/>
          <a:ln>
            <a:noFill/>
          </a:ln>
        </p:spPr>
      </p:pic>
      <p:pic>
        <p:nvPicPr>
          <p:cNvPr id="161" name="Google Shape;161;p38"/>
          <p:cNvPicPr preferRelativeResize="0"/>
          <p:nvPr/>
        </p:nvPicPr>
        <p:blipFill>
          <a:blip r:embed="rId6">
            <a:alphaModFix/>
          </a:blip>
          <a:stretch>
            <a:fillRect/>
          </a:stretch>
        </p:blipFill>
        <p:spPr>
          <a:xfrm>
            <a:off x="770450" y="1254750"/>
            <a:ext cx="3034926" cy="3034926"/>
          </a:xfrm>
          <a:prstGeom prst="rect">
            <a:avLst/>
          </a:prstGeom>
          <a:noFill/>
          <a:ln>
            <a:noFill/>
          </a:ln>
        </p:spPr>
      </p:pic>
      <p:sp>
        <p:nvSpPr>
          <p:cNvPr id="162" name="Google Shape;162;p38"/>
          <p:cNvSpPr txBox="1"/>
          <p:nvPr/>
        </p:nvSpPr>
        <p:spPr>
          <a:xfrm>
            <a:off x="5555299" y="4352750"/>
            <a:ext cx="1035300" cy="2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chemeClr val="dk1"/>
                </a:solidFill>
                <a:latin typeface="Helvetica Neue"/>
                <a:ea typeface="Helvetica Neue"/>
                <a:cs typeface="Helvetica Neue"/>
                <a:sym typeface="Helvetica Neue"/>
              </a:rPr>
              <a:t>  (Until 2021!)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56"/>
          <p:cNvSpPr txBox="1"/>
          <p:nvPr/>
        </p:nvSpPr>
        <p:spPr>
          <a:xfrm>
            <a:off x="309124" y="232925"/>
            <a:ext cx="5490300" cy="497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a:latin typeface="Helvetica Neue"/>
                <a:ea typeface="Helvetica Neue"/>
                <a:cs typeface="Helvetica Neue"/>
                <a:sym typeface="Helvetica Neue"/>
              </a:rPr>
              <a:t>Contextualizing the Data</a:t>
            </a:r>
            <a:endParaRPr sz="3600" b="1" i="0" u="none" strike="noStrike" cap="none">
              <a:solidFill>
                <a:srgbClr val="000000"/>
              </a:solidFill>
              <a:latin typeface="Helvetica Neue"/>
              <a:ea typeface="Helvetica Neue"/>
              <a:cs typeface="Helvetica Neue"/>
              <a:sym typeface="Helvetica Neue"/>
            </a:endParaRPr>
          </a:p>
        </p:txBody>
      </p:sp>
      <p:sp>
        <p:nvSpPr>
          <p:cNvPr id="322" name="Google Shape;322;p56"/>
          <p:cNvSpPr txBox="1"/>
          <p:nvPr/>
        </p:nvSpPr>
        <p:spPr>
          <a:xfrm>
            <a:off x="342907" y="1711750"/>
            <a:ext cx="4665000" cy="150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800"/>
              <a:buFont typeface="Arial"/>
              <a:buNone/>
            </a:pPr>
            <a:r>
              <a:rPr lang="en" sz="10800">
                <a:latin typeface="Helvetica Neue"/>
                <a:ea typeface="Helvetica Neue"/>
                <a:cs typeface="Helvetica Neue"/>
                <a:sym typeface="Helvetica Neue"/>
              </a:rPr>
              <a:t>9%</a:t>
            </a:r>
            <a:endParaRPr sz="10800" b="0" i="0" u="none" strike="noStrike" cap="none">
              <a:solidFill>
                <a:srgbClr val="000000"/>
              </a:solidFill>
              <a:latin typeface="Helvetica Neue"/>
              <a:ea typeface="Helvetica Neue"/>
              <a:cs typeface="Helvetica Neue"/>
              <a:sym typeface="Helvetica Neue"/>
            </a:endParaRPr>
          </a:p>
        </p:txBody>
      </p:sp>
      <p:sp>
        <p:nvSpPr>
          <p:cNvPr id="323" name="Google Shape;323;p56"/>
          <p:cNvSpPr txBox="1"/>
          <p:nvPr/>
        </p:nvSpPr>
        <p:spPr>
          <a:xfrm>
            <a:off x="342900" y="3224650"/>
            <a:ext cx="2787600" cy="570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a:latin typeface="Helvetica Neue"/>
                <a:ea typeface="Helvetica Neue"/>
                <a:cs typeface="Helvetica Neue"/>
                <a:sym typeface="Helvetica Neue"/>
              </a:rPr>
              <a:t>The percentage of trials in which status quo mileage was more than mean free for all mileage</a:t>
            </a:r>
            <a:endParaRPr sz="1600" b="0" i="0" u="none" strike="noStrike" cap="none">
              <a:solidFill>
                <a:srgbClr val="000000"/>
              </a:solidFill>
              <a:latin typeface="Helvetica Neue"/>
              <a:ea typeface="Helvetica Neue"/>
              <a:cs typeface="Helvetica Neue"/>
              <a:sym typeface="Helvetica Neue"/>
            </a:endParaRPr>
          </a:p>
        </p:txBody>
      </p:sp>
      <p:pic>
        <p:nvPicPr>
          <p:cNvPr id="324" name="Google Shape;324;p56"/>
          <p:cNvPicPr preferRelativeResize="0"/>
          <p:nvPr/>
        </p:nvPicPr>
        <p:blipFill>
          <a:blip r:embed="rId3">
            <a:alphaModFix/>
          </a:blip>
          <a:stretch>
            <a:fillRect/>
          </a:stretch>
        </p:blipFill>
        <p:spPr>
          <a:xfrm>
            <a:off x="3448622" y="1353675"/>
            <a:ext cx="5563350" cy="3387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sp>
        <p:nvSpPr>
          <p:cNvPr id="329" name="Google Shape;329;p57"/>
          <p:cNvSpPr txBox="1"/>
          <p:nvPr/>
        </p:nvSpPr>
        <p:spPr>
          <a:xfrm>
            <a:off x="2860488" y="2024275"/>
            <a:ext cx="2619900" cy="1008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a:latin typeface="Helvetica Neue"/>
                <a:ea typeface="Helvetica Neue"/>
                <a:cs typeface="Helvetica Neue"/>
                <a:sym typeface="Helvetica Neue"/>
              </a:rPr>
              <a:t>1.29m</a:t>
            </a:r>
            <a:endParaRPr sz="7200" b="0" i="0" u="none" strike="noStrike" cap="none">
              <a:solidFill>
                <a:srgbClr val="000000"/>
              </a:solidFill>
              <a:latin typeface="Helvetica Neue"/>
              <a:ea typeface="Helvetica Neue"/>
              <a:cs typeface="Helvetica Neue"/>
              <a:sym typeface="Helvetica Neue"/>
            </a:endParaRPr>
          </a:p>
        </p:txBody>
      </p:sp>
      <p:sp>
        <p:nvSpPr>
          <p:cNvPr id="330" name="Google Shape;330;p57"/>
          <p:cNvSpPr txBox="1"/>
          <p:nvPr/>
        </p:nvSpPr>
        <p:spPr>
          <a:xfrm>
            <a:off x="342900" y="3055675"/>
            <a:ext cx="1785300" cy="440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a:latin typeface="Helvetica Neue"/>
                <a:ea typeface="Helvetica Neue"/>
                <a:cs typeface="Helvetica Neue"/>
                <a:sym typeface="Helvetica Neue"/>
              </a:rPr>
              <a:t>Average increase in mileage between free for all and status quo models</a:t>
            </a:r>
            <a:endParaRPr sz="1200" b="0" i="0" u="none" strike="noStrike" cap="none">
              <a:solidFill>
                <a:srgbClr val="000000"/>
              </a:solidFill>
              <a:latin typeface="Helvetica Neue"/>
              <a:ea typeface="Helvetica Neue"/>
              <a:cs typeface="Helvetica Neue"/>
              <a:sym typeface="Helvetica Neue"/>
            </a:endParaRPr>
          </a:p>
        </p:txBody>
      </p:sp>
      <p:sp>
        <p:nvSpPr>
          <p:cNvPr id="331" name="Google Shape;331;p57"/>
          <p:cNvSpPr txBox="1"/>
          <p:nvPr/>
        </p:nvSpPr>
        <p:spPr>
          <a:xfrm>
            <a:off x="342910" y="2024283"/>
            <a:ext cx="2243700" cy="1008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a:latin typeface="Helvetica Neue"/>
                <a:ea typeface="Helvetica Neue"/>
                <a:cs typeface="Helvetica Neue"/>
                <a:sym typeface="Helvetica Neue"/>
              </a:rPr>
              <a:t>47k</a:t>
            </a:r>
            <a:endParaRPr sz="7200" b="0" i="0" u="none" strike="noStrike" cap="none">
              <a:solidFill>
                <a:srgbClr val="000000"/>
              </a:solidFill>
              <a:latin typeface="Helvetica Neue"/>
              <a:ea typeface="Helvetica Neue"/>
              <a:cs typeface="Helvetica Neue"/>
              <a:sym typeface="Helvetica Neue"/>
            </a:endParaRPr>
          </a:p>
        </p:txBody>
      </p:sp>
      <p:sp>
        <p:nvSpPr>
          <p:cNvPr id="332" name="Google Shape;332;p57"/>
          <p:cNvSpPr txBox="1"/>
          <p:nvPr/>
        </p:nvSpPr>
        <p:spPr>
          <a:xfrm>
            <a:off x="2950605" y="3055675"/>
            <a:ext cx="2413500" cy="440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a:latin typeface="Helvetica Neue"/>
                <a:ea typeface="Helvetica Neue"/>
                <a:cs typeface="Helvetica Neue"/>
                <a:sym typeface="Helvetica Neue"/>
              </a:rPr>
              <a:t>Total NHL regular season travel miles, 2018-2019 season</a:t>
            </a:r>
            <a:endParaRPr sz="1200" b="0" i="0" u="none" strike="noStrike" cap="none">
              <a:solidFill>
                <a:srgbClr val="000000"/>
              </a:solidFill>
              <a:latin typeface="Helvetica Neue"/>
              <a:ea typeface="Helvetica Neue"/>
              <a:cs typeface="Helvetica Neue"/>
              <a:sym typeface="Helvetica Neue"/>
            </a:endParaRPr>
          </a:p>
        </p:txBody>
      </p:sp>
      <p:sp>
        <p:nvSpPr>
          <p:cNvPr id="333" name="Google Shape;333;p57"/>
          <p:cNvSpPr txBox="1"/>
          <p:nvPr/>
        </p:nvSpPr>
        <p:spPr>
          <a:xfrm>
            <a:off x="6212664" y="2024283"/>
            <a:ext cx="2243700" cy="1008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 sz="7200">
                <a:latin typeface="Helvetica Neue"/>
                <a:ea typeface="Helvetica Neue"/>
                <a:cs typeface="Helvetica Neue"/>
                <a:sym typeface="Helvetica Neue"/>
              </a:rPr>
              <a:t>3.6%</a:t>
            </a:r>
            <a:endParaRPr sz="7200" b="0" i="0" u="none" strike="noStrike" cap="none">
              <a:solidFill>
                <a:srgbClr val="000000"/>
              </a:solidFill>
              <a:latin typeface="Helvetica Neue"/>
              <a:ea typeface="Helvetica Neue"/>
              <a:cs typeface="Helvetica Neue"/>
              <a:sym typeface="Helvetica Neue"/>
            </a:endParaRPr>
          </a:p>
        </p:txBody>
      </p:sp>
      <p:sp>
        <p:nvSpPr>
          <p:cNvPr id="334" name="Google Shape;334;p57"/>
          <p:cNvSpPr txBox="1"/>
          <p:nvPr/>
        </p:nvSpPr>
        <p:spPr>
          <a:xfrm>
            <a:off x="6212675" y="3055675"/>
            <a:ext cx="1875300" cy="649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a:latin typeface="Helvetica Neue"/>
                <a:ea typeface="Helvetica Neue"/>
                <a:cs typeface="Helvetica Neue"/>
                <a:sym typeface="Helvetica Neue"/>
              </a:rPr>
              <a:t>Difference between FFA playoff travel miles and status quo, expressed as a % of total NHL regular season miles</a:t>
            </a:r>
            <a:endParaRPr sz="1200" b="0" i="0" u="none" strike="noStrike" cap="none">
              <a:solidFill>
                <a:srgbClr val="000000"/>
              </a:solidFill>
              <a:latin typeface="Helvetica Neue"/>
              <a:ea typeface="Helvetica Neue"/>
              <a:cs typeface="Helvetica Neue"/>
              <a:sym typeface="Helvetica Neue"/>
            </a:endParaRPr>
          </a:p>
        </p:txBody>
      </p:sp>
      <p:sp>
        <p:nvSpPr>
          <p:cNvPr id="335" name="Google Shape;335;p57"/>
          <p:cNvSpPr txBox="1"/>
          <p:nvPr/>
        </p:nvSpPr>
        <p:spPr>
          <a:xfrm>
            <a:off x="309124" y="232925"/>
            <a:ext cx="56187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3600" b="1">
                <a:solidFill>
                  <a:schemeClr val="dk1"/>
                </a:solidFill>
                <a:latin typeface="Helvetica Neue"/>
                <a:ea typeface="Helvetica Neue"/>
                <a:cs typeface="Helvetica Neue"/>
                <a:sym typeface="Helvetica Neue"/>
              </a:rPr>
              <a:t>Contextualizing the Data</a:t>
            </a:r>
            <a:endParaRPr sz="3600" b="1"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5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1" name="Google Shape;341;p58"/>
          <p:cNvSpPr/>
          <p:nvPr/>
        </p:nvSpPr>
        <p:spPr>
          <a:xfrm>
            <a:off x="692875" y="-577250"/>
            <a:ext cx="7769700" cy="4466100"/>
          </a:xfrm>
          <a:prstGeom prst="rect">
            <a:avLst/>
          </a:prstGeom>
          <a:solidFill>
            <a:srgbClr val="FFFFFF"/>
          </a:solidFill>
          <a:ln>
            <a:noFill/>
          </a:ln>
        </p:spPr>
        <p:txBody>
          <a:bodyPr spcFirstLastPara="1" wrap="square" lIns="91425" tIns="91425" rIns="91425" bIns="91425" anchor="ctr" anchorCtr="0">
            <a:noAutofit/>
          </a:bodyPr>
          <a:lstStyle/>
          <a:p>
            <a:pPr marL="457200" lvl="0" indent="0" algn="ctr" rtl="0">
              <a:spcBef>
                <a:spcPts val="900"/>
              </a:spcBef>
              <a:spcAft>
                <a:spcPts val="0"/>
              </a:spcAft>
              <a:buNone/>
            </a:pPr>
            <a:r>
              <a:rPr lang="en" sz="4800" b="1">
                <a:solidFill>
                  <a:schemeClr val="dk2"/>
                </a:solidFill>
                <a:latin typeface="Helvetica Neue"/>
                <a:ea typeface="Helvetica Neue"/>
                <a:cs typeface="Helvetica Neue"/>
                <a:sym typeface="Helvetica Neue"/>
              </a:rPr>
              <a:t>V. Finding Savings / Conclusions</a:t>
            </a:r>
            <a:endParaRPr sz="4800" b="1">
              <a:solidFill>
                <a:schemeClr val="dk2"/>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5"/>
        <p:cNvGrpSpPr/>
        <p:nvPr/>
      </p:nvGrpSpPr>
      <p:grpSpPr>
        <a:xfrm>
          <a:off x="0" y="0"/>
          <a:ext cx="0" cy="0"/>
          <a:chOff x="0" y="0"/>
          <a:chExt cx="0" cy="0"/>
        </a:xfrm>
      </p:grpSpPr>
      <p:pic>
        <p:nvPicPr>
          <p:cNvPr id="346" name="Google Shape;346;p59"/>
          <p:cNvPicPr preferRelativeResize="0"/>
          <p:nvPr/>
        </p:nvPicPr>
        <p:blipFill>
          <a:blip r:embed="rId3">
            <a:alphaModFix/>
          </a:blip>
          <a:stretch>
            <a:fillRect/>
          </a:stretch>
        </p:blipFill>
        <p:spPr>
          <a:xfrm>
            <a:off x="0" y="861310"/>
            <a:ext cx="9144002" cy="3741880"/>
          </a:xfrm>
          <a:prstGeom prst="rect">
            <a:avLst/>
          </a:prstGeom>
          <a:noFill/>
          <a:ln>
            <a:noFill/>
          </a:ln>
        </p:spPr>
      </p:pic>
      <p:sp>
        <p:nvSpPr>
          <p:cNvPr id="347" name="Google Shape;347;p59"/>
          <p:cNvSpPr txBox="1"/>
          <p:nvPr/>
        </p:nvSpPr>
        <p:spPr>
          <a:xfrm>
            <a:off x="309126" y="232925"/>
            <a:ext cx="86613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3600" b="1">
                <a:solidFill>
                  <a:schemeClr val="dk1"/>
                </a:solidFill>
                <a:latin typeface="Helvetica Neue"/>
                <a:ea typeface="Helvetica Neue"/>
                <a:cs typeface="Helvetica Neue"/>
                <a:sym typeface="Helvetica Neue"/>
              </a:rPr>
              <a:t>The current divisions are inefficient.</a:t>
            </a:r>
            <a:endParaRPr sz="3600" b="1" i="0" u="none" strike="noStrike" cap="none">
              <a:solidFill>
                <a:srgbClr val="000000"/>
              </a:solidFill>
              <a:latin typeface="Helvetica Neue"/>
              <a:ea typeface="Helvetica Neue"/>
              <a:cs typeface="Helvetica Neue"/>
              <a:sym typeface="Helvetica Neue"/>
            </a:endParaRPr>
          </a:p>
        </p:txBody>
      </p:sp>
      <p:sp>
        <p:nvSpPr>
          <p:cNvPr id="348" name="Google Shape;348;p59"/>
          <p:cNvSpPr/>
          <p:nvPr/>
        </p:nvSpPr>
        <p:spPr>
          <a:xfrm>
            <a:off x="5289575" y="2014350"/>
            <a:ext cx="1422300" cy="853500"/>
          </a:xfrm>
          <a:prstGeom prst="ellipse">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FF00"/>
              </a:highlight>
            </a:endParaRPr>
          </a:p>
        </p:txBody>
      </p:sp>
      <p:sp>
        <p:nvSpPr>
          <p:cNvPr id="349" name="Google Shape;349;p59"/>
          <p:cNvSpPr/>
          <p:nvPr/>
        </p:nvSpPr>
        <p:spPr>
          <a:xfrm>
            <a:off x="5019125" y="3896625"/>
            <a:ext cx="885600" cy="853500"/>
          </a:xfrm>
          <a:prstGeom prst="ellipse">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FF00"/>
              </a:highlight>
            </a:endParaRPr>
          </a:p>
        </p:txBody>
      </p:sp>
      <p:sp>
        <p:nvSpPr>
          <p:cNvPr id="350" name="Google Shape;350;p59"/>
          <p:cNvSpPr/>
          <p:nvPr/>
        </p:nvSpPr>
        <p:spPr>
          <a:xfrm>
            <a:off x="5904725" y="2629400"/>
            <a:ext cx="1143150" cy="1722200"/>
          </a:xfrm>
          <a:custGeom>
            <a:avLst/>
            <a:gdLst/>
            <a:ahLst/>
            <a:cxnLst/>
            <a:rect l="l" t="t" r="r" b="b"/>
            <a:pathLst>
              <a:path w="45726" h="68888" extrusionOk="0">
                <a:moveTo>
                  <a:pt x="28909" y="0"/>
                </a:moveTo>
                <a:cubicBezTo>
                  <a:pt x="31574" y="6356"/>
                  <a:pt x="49718" y="26653"/>
                  <a:pt x="44900" y="38134"/>
                </a:cubicBezTo>
                <a:cubicBezTo>
                  <a:pt x="40082" y="49615"/>
                  <a:pt x="7483" y="63762"/>
                  <a:pt x="0" y="68888"/>
                </a:cubicBezTo>
              </a:path>
            </a:pathLst>
          </a:custGeom>
          <a:noFill/>
          <a:ln w="9525" cap="flat" cmpd="sng">
            <a:solidFill>
              <a:srgbClr val="BF9000"/>
            </a:solidFill>
            <a:prstDash val="solid"/>
            <a:round/>
            <a:headEnd type="none" w="med" len="med"/>
            <a:tailEnd type="none" w="med" len="med"/>
          </a:ln>
        </p:spPr>
      </p:sp>
      <p:cxnSp>
        <p:nvCxnSpPr>
          <p:cNvPr id="351" name="Google Shape;351;p59"/>
          <p:cNvCxnSpPr/>
          <p:nvPr/>
        </p:nvCxnSpPr>
        <p:spPr>
          <a:xfrm rot="10800000" flipH="1">
            <a:off x="7047875" y="3486600"/>
            <a:ext cx="653400" cy="7800"/>
          </a:xfrm>
          <a:prstGeom prst="straightConnector1">
            <a:avLst/>
          </a:prstGeom>
          <a:noFill/>
          <a:ln w="9525" cap="flat" cmpd="sng">
            <a:solidFill>
              <a:srgbClr val="BF9000"/>
            </a:solidFill>
            <a:prstDash val="solid"/>
            <a:round/>
            <a:headEnd type="none" w="med" len="med"/>
            <a:tailEnd type="none" w="med" len="med"/>
          </a:ln>
        </p:spPr>
      </p:cxnSp>
      <p:sp>
        <p:nvSpPr>
          <p:cNvPr id="352" name="Google Shape;352;p59"/>
          <p:cNvSpPr txBox="1"/>
          <p:nvPr/>
        </p:nvSpPr>
        <p:spPr>
          <a:xfrm>
            <a:off x="7701275" y="3393650"/>
            <a:ext cx="1007400" cy="440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a:latin typeface="Helvetica Neue"/>
                <a:ea typeface="Helvetica Neue"/>
                <a:cs typeface="Helvetica Neue"/>
                <a:sym typeface="Helvetica Neue"/>
              </a:rPr>
              <a:t>Why?</a:t>
            </a: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6"/>
        <p:cNvGrpSpPr/>
        <p:nvPr/>
      </p:nvGrpSpPr>
      <p:grpSpPr>
        <a:xfrm>
          <a:off x="0" y="0"/>
          <a:ext cx="0" cy="0"/>
          <a:chOff x="0" y="0"/>
          <a:chExt cx="0" cy="0"/>
        </a:xfrm>
      </p:grpSpPr>
      <p:pic>
        <p:nvPicPr>
          <p:cNvPr id="357" name="Google Shape;357;p60"/>
          <p:cNvPicPr preferRelativeResize="0"/>
          <p:nvPr/>
        </p:nvPicPr>
        <p:blipFill>
          <a:blip r:embed="rId3">
            <a:alphaModFix/>
          </a:blip>
          <a:stretch>
            <a:fillRect/>
          </a:stretch>
        </p:blipFill>
        <p:spPr>
          <a:xfrm>
            <a:off x="0" y="853210"/>
            <a:ext cx="9144002" cy="3741880"/>
          </a:xfrm>
          <a:prstGeom prst="rect">
            <a:avLst/>
          </a:prstGeom>
          <a:noFill/>
          <a:ln>
            <a:noFill/>
          </a:ln>
        </p:spPr>
      </p:pic>
      <p:sp>
        <p:nvSpPr>
          <p:cNvPr id="358" name="Google Shape;358;p60"/>
          <p:cNvSpPr txBox="1"/>
          <p:nvPr/>
        </p:nvSpPr>
        <p:spPr>
          <a:xfrm>
            <a:off x="309126" y="232925"/>
            <a:ext cx="86613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3000" b="1">
                <a:solidFill>
                  <a:schemeClr val="dk1"/>
                </a:solidFill>
                <a:latin typeface="Helvetica Neue"/>
                <a:ea typeface="Helvetica Neue"/>
                <a:cs typeface="Helvetica Neue"/>
                <a:sym typeface="Helvetica Neue"/>
              </a:rPr>
              <a:t>We can claw back miles with efficient divisions.</a:t>
            </a:r>
            <a:endParaRPr sz="3000" b="1" i="0" u="none" strike="noStrike" cap="none">
              <a:solidFill>
                <a:srgbClr val="000000"/>
              </a:solidFill>
              <a:latin typeface="Helvetica Neue"/>
              <a:ea typeface="Helvetica Neue"/>
              <a:cs typeface="Helvetica Neue"/>
              <a:sym typeface="Helvetica Neue"/>
            </a:endParaRPr>
          </a:p>
        </p:txBody>
      </p:sp>
      <p:sp>
        <p:nvSpPr>
          <p:cNvPr id="359" name="Google Shape;359;p60"/>
          <p:cNvSpPr txBox="1"/>
          <p:nvPr/>
        </p:nvSpPr>
        <p:spPr>
          <a:xfrm>
            <a:off x="5812375" y="3293325"/>
            <a:ext cx="3262500" cy="1699500"/>
          </a:xfrm>
          <a:prstGeom prst="rect">
            <a:avLst/>
          </a:prstGeom>
          <a:noFill/>
          <a:ln>
            <a:noFill/>
          </a:ln>
        </p:spPr>
        <p:txBody>
          <a:bodyPr spcFirstLastPara="1" wrap="square" lIns="0" tIns="0" rIns="0" bIns="0" anchor="t" anchorCtr="0">
            <a:noAutofit/>
          </a:bodyPr>
          <a:lstStyle/>
          <a:p>
            <a:pPr marL="0" lvl="0" indent="0" algn="l" rtl="0">
              <a:lnSpc>
                <a:spcPct val="114000"/>
              </a:lnSpc>
              <a:spcBef>
                <a:spcPts val="1000"/>
              </a:spcBef>
              <a:spcAft>
                <a:spcPts val="0"/>
              </a:spcAft>
              <a:buNone/>
            </a:pPr>
            <a:r>
              <a:rPr lang="en" sz="900" dirty="0">
                <a:latin typeface="Helvetica Neue"/>
                <a:ea typeface="Helvetica Neue"/>
                <a:cs typeface="Helvetica Neue"/>
                <a:sym typeface="Helvetica Neue"/>
              </a:rPr>
              <a:t>Moving Carolina, Columbus, and Pittsburgh to the Atlantic Division, and Boston, Montreal, and Ottawa to the Metropolitan Division would produce reduced travel distances for the league.</a:t>
            </a:r>
            <a:endParaRPr sz="900" dirty="0">
              <a:latin typeface="Helvetica Neue"/>
              <a:ea typeface="Helvetica Neue"/>
              <a:cs typeface="Helvetica Neue"/>
              <a:sym typeface="Helvetica Neue"/>
            </a:endParaRPr>
          </a:p>
          <a:p>
            <a:pPr marL="0" lvl="0" indent="0" algn="l" rtl="0">
              <a:lnSpc>
                <a:spcPct val="114000"/>
              </a:lnSpc>
              <a:spcBef>
                <a:spcPts val="1000"/>
              </a:spcBef>
              <a:spcAft>
                <a:spcPts val="0"/>
              </a:spcAft>
              <a:buNone/>
            </a:pPr>
            <a:r>
              <a:rPr lang="en" sz="900" dirty="0">
                <a:latin typeface="Helvetica Neue"/>
                <a:ea typeface="Helvetica Neue"/>
                <a:cs typeface="Helvetica Neue"/>
                <a:sym typeface="Helvetica Neue"/>
              </a:rPr>
              <a:t>(Placing Edmonton in the Central and keeping Arizona in the Pacific is 0.3% more efficient, but at a major rivalry cost.)</a:t>
            </a:r>
            <a:endParaRPr sz="900" dirty="0">
              <a:latin typeface="Helvetica Neue"/>
              <a:ea typeface="Helvetica Neue"/>
              <a:cs typeface="Helvetica Neue"/>
              <a:sym typeface="Helvetica Neue"/>
            </a:endParaRPr>
          </a:p>
          <a:p>
            <a:pPr marL="0" lvl="0" indent="0" algn="l" rtl="0">
              <a:lnSpc>
                <a:spcPct val="114000"/>
              </a:lnSpc>
              <a:spcBef>
                <a:spcPts val="1000"/>
              </a:spcBef>
              <a:spcAft>
                <a:spcPts val="0"/>
              </a:spcAft>
              <a:buNone/>
            </a:pPr>
            <a:r>
              <a:rPr lang="en" sz="900" dirty="0">
                <a:latin typeface="Helvetica Neue"/>
                <a:ea typeface="Helvetica Neue"/>
                <a:cs typeface="Helvetica Neue"/>
                <a:sym typeface="Helvetica Neue"/>
              </a:rPr>
              <a:t>(Placing Buffalo in the Metropolitan and placing Washington in the Atlantic is 1.3% more efficient, but at a major rivalry cost.)</a:t>
            </a:r>
            <a:br>
              <a:rPr lang="en" sz="900" dirty="0">
                <a:latin typeface="Helvetica Neue"/>
                <a:ea typeface="Helvetica Neue"/>
                <a:cs typeface="Helvetica Neue"/>
                <a:sym typeface="Helvetica Neue"/>
              </a:rPr>
            </a:br>
            <a:endParaRPr sz="900" dirty="0">
              <a:latin typeface="Helvetica Neue"/>
              <a:ea typeface="Helvetica Neue"/>
              <a:cs typeface="Helvetica Neue"/>
              <a:sym typeface="Helvetica Neue"/>
            </a:endParaRPr>
          </a:p>
          <a:p>
            <a:pPr marL="0" lvl="0" indent="0" algn="l" rtl="0">
              <a:lnSpc>
                <a:spcPct val="114000"/>
              </a:lnSpc>
              <a:spcBef>
                <a:spcPts val="1000"/>
              </a:spcBef>
              <a:spcAft>
                <a:spcPts val="1000"/>
              </a:spcAft>
              <a:buNone/>
            </a:pPr>
            <a:endParaRPr sz="900" dirty="0">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1"/>
          <p:cNvSpPr txBox="1"/>
          <p:nvPr/>
        </p:nvSpPr>
        <p:spPr>
          <a:xfrm>
            <a:off x="313750" y="3586100"/>
            <a:ext cx="6336600" cy="1382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#3 - The NHL can help </a:t>
            </a:r>
            <a:r>
              <a:rPr lang="en" b="1">
                <a:solidFill>
                  <a:schemeClr val="dk2"/>
                </a:solidFill>
                <a:latin typeface="Helvetica Neue"/>
                <a:ea typeface="Helvetica Neue"/>
                <a:cs typeface="Helvetica Neue"/>
                <a:sym typeface="Helvetica Neue"/>
              </a:rPr>
              <a:t>pay for a better playoff by resolving inefficiencies.</a:t>
            </a:r>
            <a:endParaRPr sz="900">
              <a:latin typeface="Helvetica Neue"/>
              <a:ea typeface="Helvetica Neue"/>
              <a:cs typeface="Helvetica Neue"/>
              <a:sym typeface="Helvetica Neue"/>
            </a:endParaRPr>
          </a:p>
          <a:p>
            <a:pPr marL="0" lvl="0" indent="0" algn="l" rtl="0">
              <a:lnSpc>
                <a:spcPct val="114000"/>
              </a:lnSpc>
              <a:spcBef>
                <a:spcPts val="600"/>
              </a:spcBef>
              <a:spcAft>
                <a:spcPts val="600"/>
              </a:spcAft>
              <a:buClr>
                <a:srgbClr val="000000"/>
              </a:buClr>
              <a:buSzPts val="1100"/>
              <a:buFont typeface="Arial"/>
              <a:buNone/>
            </a:pPr>
            <a:r>
              <a:rPr lang="en" sz="900">
                <a:latin typeface="Helvetica Neue"/>
                <a:ea typeface="Helvetica Neue"/>
                <a:cs typeface="Helvetica Neue"/>
                <a:sym typeface="Helvetica Neue"/>
              </a:rPr>
              <a:t>The NHL could bank savings from a more efficient division alignment, and spend those savings on a more competitively-balanced playoff.</a:t>
            </a:r>
            <a:endParaRPr sz="900">
              <a:latin typeface="Helvetica Neue"/>
              <a:ea typeface="Helvetica Neue"/>
              <a:cs typeface="Helvetica Neue"/>
              <a:sym typeface="Helvetica Neue"/>
            </a:endParaRPr>
          </a:p>
        </p:txBody>
      </p:sp>
      <p:sp>
        <p:nvSpPr>
          <p:cNvPr id="365" name="Google Shape;365;p61"/>
          <p:cNvSpPr txBox="1"/>
          <p:nvPr/>
        </p:nvSpPr>
        <p:spPr>
          <a:xfrm>
            <a:off x="313750" y="1012725"/>
            <a:ext cx="6290400" cy="1382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#1 - The tradeoff between travel distance and competitive balance is real.</a:t>
            </a:r>
            <a:endParaRPr sz="900">
              <a:latin typeface="Helvetica Neue"/>
              <a:ea typeface="Helvetica Neue"/>
              <a:cs typeface="Helvetica Neue"/>
              <a:sym typeface="Helvetica Neue"/>
            </a:endParaRPr>
          </a:p>
          <a:p>
            <a:pPr marL="0" lvl="0" indent="0" algn="l" rtl="0">
              <a:lnSpc>
                <a:spcPct val="113000"/>
              </a:lnSpc>
              <a:spcBef>
                <a:spcPts val="600"/>
              </a:spcBef>
              <a:spcAft>
                <a:spcPts val="600"/>
              </a:spcAft>
              <a:buNone/>
            </a:pPr>
            <a:r>
              <a:rPr lang="en" sz="900">
                <a:latin typeface="Helvetica Neue"/>
                <a:ea typeface="Helvetica Neue"/>
                <a:cs typeface="Helvetica Neue"/>
                <a:sym typeface="Helvetica Neue"/>
              </a:rPr>
              <a:t>The current playoff format results in an average of 39.5% fewer miles traveled for the duration of the playoffs. The current playoff format also exposes the league to less variance in miles traveled.</a:t>
            </a:r>
            <a:endParaRPr sz="900">
              <a:latin typeface="Helvetica Neue"/>
              <a:ea typeface="Helvetica Neue"/>
              <a:cs typeface="Helvetica Neue"/>
              <a:sym typeface="Helvetica Neue"/>
            </a:endParaRPr>
          </a:p>
        </p:txBody>
      </p:sp>
      <p:sp>
        <p:nvSpPr>
          <p:cNvPr id="366" name="Google Shape;366;p61"/>
          <p:cNvSpPr txBox="1"/>
          <p:nvPr/>
        </p:nvSpPr>
        <p:spPr>
          <a:xfrm>
            <a:off x="313754" y="2357063"/>
            <a:ext cx="6031800" cy="1382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#2 - Playoff miles traveled are a tiny fraction of total miles traveled.</a:t>
            </a:r>
            <a:endParaRPr sz="900">
              <a:latin typeface="Helvetica Neue"/>
              <a:ea typeface="Helvetica Neue"/>
              <a:cs typeface="Helvetica Neue"/>
              <a:sym typeface="Helvetica Neue"/>
            </a:endParaRPr>
          </a:p>
          <a:p>
            <a:pPr marL="0" lvl="0" indent="0" algn="l" rtl="0">
              <a:lnSpc>
                <a:spcPct val="114000"/>
              </a:lnSpc>
              <a:spcBef>
                <a:spcPts val="600"/>
              </a:spcBef>
              <a:spcAft>
                <a:spcPts val="600"/>
              </a:spcAft>
              <a:buNone/>
            </a:pPr>
            <a:r>
              <a:rPr lang="en" sz="900">
                <a:latin typeface="Helvetica Neue"/>
                <a:ea typeface="Helvetica Neue"/>
                <a:cs typeface="Helvetica Neue"/>
                <a:sym typeface="Helvetica Neue"/>
              </a:rPr>
              <a:t>The difference between playoff formats when expressed as a percentage of the NHL’s regular season miles is very small (3.6%).</a:t>
            </a:r>
            <a:endParaRPr sz="900">
              <a:latin typeface="Helvetica Neue"/>
              <a:ea typeface="Helvetica Neue"/>
              <a:cs typeface="Helvetica Neue"/>
              <a:sym typeface="Helvetica Neue"/>
            </a:endParaRPr>
          </a:p>
        </p:txBody>
      </p:sp>
      <p:sp>
        <p:nvSpPr>
          <p:cNvPr id="367" name="Google Shape;367;p61"/>
          <p:cNvSpPr txBox="1"/>
          <p:nvPr/>
        </p:nvSpPr>
        <p:spPr>
          <a:xfrm>
            <a:off x="313750" y="232475"/>
            <a:ext cx="3373800" cy="2529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3600" b="1">
                <a:latin typeface="Helvetica Neue"/>
                <a:ea typeface="Helvetica Neue"/>
                <a:cs typeface="Helvetica Neue"/>
                <a:sym typeface="Helvetica Neue"/>
              </a:rPr>
              <a:t>Conclusions</a:t>
            </a:r>
            <a:endParaRPr sz="3600" b="1">
              <a:latin typeface="Helvetica Neue"/>
              <a:ea typeface="Helvetica Neue"/>
              <a:cs typeface="Helvetica Neue"/>
              <a:sym typeface="Helvetica Neue"/>
            </a:endParaRPr>
          </a:p>
        </p:txBody>
      </p:sp>
      <p:pic>
        <p:nvPicPr>
          <p:cNvPr id="368" name="Google Shape;368;p61"/>
          <p:cNvPicPr preferRelativeResize="0"/>
          <p:nvPr/>
        </p:nvPicPr>
        <p:blipFill>
          <a:blip r:embed="rId3">
            <a:alphaModFix/>
          </a:blip>
          <a:stretch>
            <a:fillRect/>
          </a:stretch>
        </p:blipFill>
        <p:spPr>
          <a:xfrm>
            <a:off x="6867475" y="144425"/>
            <a:ext cx="2064413" cy="4504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72"/>
        <p:cNvGrpSpPr/>
        <p:nvPr/>
      </p:nvGrpSpPr>
      <p:grpSpPr>
        <a:xfrm>
          <a:off x="0" y="0"/>
          <a:ext cx="0" cy="0"/>
          <a:chOff x="0" y="0"/>
          <a:chExt cx="0" cy="0"/>
        </a:xfrm>
      </p:grpSpPr>
      <p:sp>
        <p:nvSpPr>
          <p:cNvPr id="373" name="Google Shape;373;p62"/>
          <p:cNvSpPr txBox="1">
            <a:spLocks noGrp="1"/>
          </p:cNvSpPr>
          <p:nvPr>
            <p:ph type="ctrTitle"/>
          </p:nvPr>
        </p:nvSpPr>
        <p:spPr>
          <a:xfrm>
            <a:off x="294050" y="170650"/>
            <a:ext cx="5459400" cy="18303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5400" b="1">
                <a:solidFill>
                  <a:srgbClr val="FFFFFF"/>
                </a:solidFill>
              </a:rPr>
              <a:t>Thank you!</a:t>
            </a:r>
            <a:endParaRPr sz="5400" b="1">
              <a:solidFill>
                <a:srgbClr val="FFFFFF"/>
              </a:solidFill>
            </a:endParaRPr>
          </a:p>
          <a:p>
            <a:pPr marL="0" lvl="0" indent="0" algn="l" rtl="0">
              <a:lnSpc>
                <a:spcPct val="100000"/>
              </a:lnSpc>
              <a:spcBef>
                <a:spcPts val="0"/>
              </a:spcBef>
              <a:spcAft>
                <a:spcPts val="0"/>
              </a:spcAft>
              <a:buNone/>
            </a:pPr>
            <a:endParaRPr sz="5400" b="1">
              <a:solidFill>
                <a:srgbClr val="FFFFFF"/>
              </a:solidFill>
            </a:endParaRPr>
          </a:p>
          <a:p>
            <a:pPr marL="0" lvl="0" indent="0" algn="l" rtl="0">
              <a:lnSpc>
                <a:spcPct val="100000"/>
              </a:lnSpc>
              <a:spcBef>
                <a:spcPts val="0"/>
              </a:spcBef>
              <a:spcAft>
                <a:spcPts val="0"/>
              </a:spcAft>
              <a:buNone/>
            </a:pPr>
            <a:r>
              <a:rPr lang="en" sz="1800" b="1">
                <a:solidFill>
                  <a:srgbClr val="FFFFFF"/>
                </a:solidFill>
              </a:rPr>
              <a:t>Twitter - @jacksonbtaylor</a:t>
            </a:r>
            <a:endParaRPr sz="1800" b="1">
              <a:solidFill>
                <a:srgbClr val="FFFFFF"/>
              </a:solidFill>
            </a:endParaRPr>
          </a:p>
          <a:p>
            <a:pPr marL="0" lvl="0" indent="0" algn="l" rtl="0">
              <a:lnSpc>
                <a:spcPct val="100000"/>
              </a:lnSpc>
              <a:spcBef>
                <a:spcPts val="0"/>
              </a:spcBef>
              <a:spcAft>
                <a:spcPts val="0"/>
              </a:spcAft>
              <a:buNone/>
            </a:pPr>
            <a:endParaRPr sz="1800" b="1">
              <a:solidFill>
                <a:srgbClr val="FFFFFF"/>
              </a:solidFill>
            </a:endParaRPr>
          </a:p>
          <a:p>
            <a:pPr marL="0" lvl="0" indent="0" algn="l" rtl="0">
              <a:lnSpc>
                <a:spcPct val="100000"/>
              </a:lnSpc>
              <a:spcBef>
                <a:spcPts val="0"/>
              </a:spcBef>
              <a:spcAft>
                <a:spcPts val="0"/>
              </a:spcAft>
              <a:buNone/>
            </a:pPr>
            <a:r>
              <a:rPr lang="en" sz="1800" b="1">
                <a:solidFill>
                  <a:srgbClr val="FFFFFF"/>
                </a:solidFill>
              </a:rPr>
              <a:t>Linkedin - jacksonbtaylor</a:t>
            </a:r>
            <a:endParaRPr sz="1800" b="1">
              <a:solidFill>
                <a:srgbClr val="FFFFFF"/>
              </a:solidFill>
            </a:endParaRPr>
          </a:p>
          <a:p>
            <a:pPr marL="0" lvl="0" indent="0" algn="l" rtl="0">
              <a:lnSpc>
                <a:spcPct val="100000"/>
              </a:lnSpc>
              <a:spcBef>
                <a:spcPts val="0"/>
              </a:spcBef>
              <a:spcAft>
                <a:spcPts val="0"/>
              </a:spcAft>
              <a:buNone/>
            </a:pPr>
            <a:endParaRPr sz="1800" b="1">
              <a:solidFill>
                <a:srgbClr val="FFFFFF"/>
              </a:solidFill>
            </a:endParaRPr>
          </a:p>
          <a:p>
            <a:pPr marL="0" lvl="0" indent="0" algn="l" rtl="0">
              <a:lnSpc>
                <a:spcPct val="100000"/>
              </a:lnSpc>
              <a:spcBef>
                <a:spcPts val="0"/>
              </a:spcBef>
              <a:spcAft>
                <a:spcPts val="0"/>
              </a:spcAft>
              <a:buNone/>
            </a:pPr>
            <a:r>
              <a:rPr lang="en" sz="1800" b="1">
                <a:solidFill>
                  <a:srgbClr val="FFFFFF"/>
                </a:solidFill>
              </a:rPr>
              <a:t>Github - jacksonbtaylor (data files are here!)</a:t>
            </a:r>
            <a:endParaRPr sz="1800" b="1">
              <a:solidFill>
                <a:srgbClr val="FFFFFF"/>
              </a:solidFill>
            </a:endParaRPr>
          </a:p>
          <a:p>
            <a:pPr marL="0" lvl="0" indent="0" algn="l" rtl="0">
              <a:lnSpc>
                <a:spcPct val="100000"/>
              </a:lnSpc>
              <a:spcBef>
                <a:spcPts val="0"/>
              </a:spcBef>
              <a:spcAft>
                <a:spcPts val="0"/>
              </a:spcAft>
              <a:buNone/>
            </a:pPr>
            <a:endParaRPr sz="1800" b="1">
              <a:solidFill>
                <a:srgbClr val="FFFFFF"/>
              </a:solidFill>
            </a:endParaRPr>
          </a:p>
          <a:p>
            <a:pPr marL="0" lvl="0" indent="0" algn="l" rtl="0">
              <a:lnSpc>
                <a:spcPct val="100000"/>
              </a:lnSpc>
              <a:spcBef>
                <a:spcPts val="0"/>
              </a:spcBef>
              <a:spcAft>
                <a:spcPts val="0"/>
              </a:spcAft>
              <a:buNone/>
            </a:pPr>
            <a:endParaRPr sz="5400" b="1">
              <a:solidFill>
                <a:srgbClr val="FFFFFF"/>
              </a:solidFill>
              <a:latin typeface="Helvetica Neue"/>
              <a:ea typeface="Helvetica Neue"/>
              <a:cs typeface="Helvetica Neue"/>
              <a:sym typeface="Helvetica Neue"/>
            </a:endParaRPr>
          </a:p>
        </p:txBody>
      </p:sp>
      <p:pic>
        <p:nvPicPr>
          <p:cNvPr id="374" name="Google Shape;374;p62"/>
          <p:cNvPicPr preferRelativeResize="0"/>
          <p:nvPr/>
        </p:nvPicPr>
        <p:blipFill>
          <a:blip r:embed="rId3">
            <a:alphaModFix/>
          </a:blip>
          <a:stretch>
            <a:fillRect/>
          </a:stretch>
        </p:blipFill>
        <p:spPr>
          <a:xfrm>
            <a:off x="5753431" y="0"/>
            <a:ext cx="342898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8"/>
        <p:cNvGrpSpPr/>
        <p:nvPr/>
      </p:nvGrpSpPr>
      <p:grpSpPr>
        <a:xfrm>
          <a:off x="0" y="0"/>
          <a:ext cx="0" cy="0"/>
          <a:chOff x="0" y="0"/>
          <a:chExt cx="0" cy="0"/>
        </a:xfrm>
      </p:grpSpPr>
      <p:sp>
        <p:nvSpPr>
          <p:cNvPr id="379" name="Google Shape;379;p63"/>
          <p:cNvSpPr txBox="1"/>
          <p:nvPr/>
        </p:nvSpPr>
        <p:spPr>
          <a:xfrm>
            <a:off x="342175" y="801700"/>
            <a:ext cx="8462700" cy="3999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3400">
              <a:latin typeface="Helvetica Neue Light"/>
              <a:ea typeface="Helvetica Neue Light"/>
              <a:cs typeface="Helvetica Neue Light"/>
              <a:sym typeface="Helvetica Neue Light"/>
            </a:endParaRPr>
          </a:p>
          <a:p>
            <a:pPr marL="0" lvl="0" indent="0" algn="ctr" rtl="0">
              <a:spcBef>
                <a:spcPts val="0"/>
              </a:spcBef>
              <a:spcAft>
                <a:spcPts val="0"/>
              </a:spcAft>
              <a:buNone/>
            </a:pPr>
            <a:endParaRPr sz="3400">
              <a:latin typeface="Helvetica Neue Light"/>
              <a:ea typeface="Helvetica Neue Light"/>
              <a:cs typeface="Helvetica Neue Light"/>
              <a:sym typeface="Helvetica Neue Light"/>
            </a:endParaRPr>
          </a:p>
          <a:p>
            <a:pPr marL="0" lvl="0" indent="0" algn="ctr" rtl="0">
              <a:spcBef>
                <a:spcPts val="0"/>
              </a:spcBef>
              <a:spcAft>
                <a:spcPts val="0"/>
              </a:spcAft>
              <a:buNone/>
            </a:pPr>
            <a:r>
              <a:rPr lang="en" sz="3400">
                <a:latin typeface="Helvetica Neue Light"/>
                <a:ea typeface="Helvetica Neue Light"/>
                <a:cs typeface="Helvetica Neue Light"/>
                <a:sym typeface="Helvetica Neue Light"/>
              </a:rPr>
              <a:t>APPENDIX</a:t>
            </a:r>
            <a:endParaRPr sz="34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64"/>
          <p:cNvPicPr preferRelativeResize="0"/>
          <p:nvPr/>
        </p:nvPicPr>
        <p:blipFill>
          <a:blip r:embed="rId3">
            <a:alphaModFix/>
          </a:blip>
          <a:stretch>
            <a:fillRect/>
          </a:stretch>
        </p:blipFill>
        <p:spPr>
          <a:xfrm>
            <a:off x="152400" y="1060138"/>
            <a:ext cx="8839199" cy="3023229"/>
          </a:xfrm>
          <a:prstGeom prst="rect">
            <a:avLst/>
          </a:prstGeom>
          <a:noFill/>
          <a:ln>
            <a:noFill/>
          </a:ln>
        </p:spPr>
      </p:pic>
      <p:sp>
        <p:nvSpPr>
          <p:cNvPr id="385" name="Google Shape;385;p64"/>
          <p:cNvSpPr txBox="1"/>
          <p:nvPr/>
        </p:nvSpPr>
        <p:spPr>
          <a:xfrm>
            <a:off x="309126" y="232925"/>
            <a:ext cx="86613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3600" b="1">
                <a:latin typeface="Helvetica Neue"/>
                <a:ea typeface="Helvetica Neue"/>
                <a:cs typeface="Helvetica Neue"/>
                <a:sym typeface="Helvetica Neue"/>
              </a:rPr>
              <a:t>Evolutionary Solver - Conferences</a:t>
            </a:r>
            <a:endParaRPr sz="3600" b="1" i="0" u="none" strike="noStrike" cap="none">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5"/>
          <p:cNvSpPr txBox="1"/>
          <p:nvPr/>
        </p:nvSpPr>
        <p:spPr>
          <a:xfrm>
            <a:off x="309126" y="232925"/>
            <a:ext cx="86613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3600" b="1">
                <a:latin typeface="Helvetica Neue"/>
                <a:ea typeface="Helvetica Neue"/>
                <a:cs typeface="Helvetica Neue"/>
                <a:sym typeface="Helvetica Neue"/>
              </a:rPr>
              <a:t>Evolutionary Solver - East Divisions</a:t>
            </a:r>
            <a:endParaRPr sz="3600" b="1" i="0" u="none" strike="noStrike" cap="none">
              <a:latin typeface="Helvetica Neue"/>
              <a:ea typeface="Helvetica Neue"/>
              <a:cs typeface="Helvetica Neue"/>
              <a:sym typeface="Helvetica Neue"/>
            </a:endParaRPr>
          </a:p>
        </p:txBody>
      </p:sp>
      <p:pic>
        <p:nvPicPr>
          <p:cNvPr id="391" name="Google Shape;391;p65"/>
          <p:cNvPicPr preferRelativeResize="0"/>
          <p:nvPr/>
        </p:nvPicPr>
        <p:blipFill>
          <a:blip r:embed="rId3">
            <a:alphaModFix/>
          </a:blip>
          <a:stretch>
            <a:fillRect/>
          </a:stretch>
        </p:blipFill>
        <p:spPr>
          <a:xfrm>
            <a:off x="220175" y="963688"/>
            <a:ext cx="8839198" cy="3216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
        <p:cNvGrpSpPr/>
        <p:nvPr/>
      </p:nvGrpSpPr>
      <p:grpSpPr>
        <a:xfrm>
          <a:off x="0" y="0"/>
          <a:ext cx="0" cy="0"/>
          <a:chOff x="0" y="0"/>
          <a:chExt cx="0" cy="0"/>
        </a:xfrm>
      </p:grpSpPr>
      <p:sp>
        <p:nvSpPr>
          <p:cNvPr id="167" name="Google Shape;167;p39"/>
          <p:cNvSpPr txBox="1"/>
          <p:nvPr/>
        </p:nvSpPr>
        <p:spPr>
          <a:xfrm>
            <a:off x="342175" y="801700"/>
            <a:ext cx="8663100" cy="3999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Helvetica Neue"/>
                <a:ea typeface="Helvetica Neue"/>
                <a:cs typeface="Helvetica Neue"/>
                <a:sym typeface="Helvetica Neue"/>
              </a:rPr>
              <a:t>01 </a:t>
            </a:r>
            <a:r>
              <a:rPr lang="en" sz="3000">
                <a:latin typeface="Helvetica Neue Light"/>
                <a:ea typeface="Helvetica Neue Light"/>
                <a:cs typeface="Helvetica Neue Light"/>
                <a:sym typeface="Helvetica Neue Light"/>
              </a:rPr>
              <a:t>The Problem</a:t>
            </a:r>
            <a:endParaRPr sz="3000" b="0" i="0"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chemeClr val="dk1"/>
              </a:buClr>
              <a:buSzPts val="1100"/>
              <a:buFont typeface="Arial"/>
              <a:buNone/>
            </a:pPr>
            <a:r>
              <a:rPr lang="en" sz="3000" b="1" i="0" u="none" strike="noStrike" cap="none">
                <a:solidFill>
                  <a:schemeClr val="dk1"/>
                </a:solidFill>
                <a:latin typeface="Helvetica Neue"/>
                <a:ea typeface="Helvetica Neue"/>
                <a:cs typeface="Helvetica Neue"/>
                <a:sym typeface="Helvetica Neue"/>
              </a:rPr>
              <a:t>02 </a:t>
            </a:r>
            <a:r>
              <a:rPr lang="en" sz="3000">
                <a:solidFill>
                  <a:schemeClr val="dk1"/>
                </a:solidFill>
                <a:latin typeface="Helvetica Neue Light"/>
                <a:ea typeface="Helvetica Neue Light"/>
                <a:cs typeface="Helvetica Neue Light"/>
                <a:sym typeface="Helvetica Neue Light"/>
              </a:rPr>
              <a:t>Playoff Format Tradeoffs</a:t>
            </a:r>
            <a:endParaRPr sz="3000" b="0" i="0"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Helvetica Neue"/>
                <a:ea typeface="Helvetica Neue"/>
                <a:cs typeface="Helvetica Neue"/>
                <a:sym typeface="Helvetica Neue"/>
              </a:rPr>
              <a:t>03 </a:t>
            </a:r>
            <a:r>
              <a:rPr lang="en" sz="3000">
                <a:latin typeface="Helvetica Neue Light"/>
                <a:ea typeface="Helvetica Neue Light"/>
                <a:cs typeface="Helvetica Neue Light"/>
                <a:sym typeface="Helvetica Neue Light"/>
              </a:rPr>
              <a:t>Testing</a:t>
            </a:r>
            <a:endParaRPr sz="3000">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3000"/>
              <a:buFont typeface="Arial"/>
              <a:buNone/>
            </a:pPr>
            <a:r>
              <a:rPr lang="en" sz="3000" b="1">
                <a:solidFill>
                  <a:schemeClr val="dk1"/>
                </a:solidFill>
                <a:latin typeface="Helvetica Neue"/>
                <a:ea typeface="Helvetica Neue"/>
                <a:cs typeface="Helvetica Neue"/>
                <a:sym typeface="Helvetica Neue"/>
              </a:rPr>
              <a:t>04 </a:t>
            </a:r>
            <a:r>
              <a:rPr lang="en" sz="3000">
                <a:solidFill>
                  <a:schemeClr val="dk1"/>
                </a:solidFill>
                <a:latin typeface="Helvetica Neue Light"/>
                <a:ea typeface="Helvetica Neue Light"/>
                <a:cs typeface="Helvetica Neue Light"/>
                <a:sym typeface="Helvetica Neue Light"/>
              </a:rPr>
              <a:t>Results</a:t>
            </a:r>
            <a:endParaRPr sz="30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3000"/>
              <a:buFont typeface="Arial"/>
              <a:buNone/>
            </a:pPr>
            <a:r>
              <a:rPr lang="en" sz="3000" b="1">
                <a:solidFill>
                  <a:schemeClr val="dk1"/>
                </a:solidFill>
                <a:latin typeface="Helvetica Neue"/>
                <a:ea typeface="Helvetica Neue"/>
                <a:cs typeface="Helvetica Neue"/>
                <a:sym typeface="Helvetica Neue"/>
              </a:rPr>
              <a:t>05 </a:t>
            </a:r>
            <a:r>
              <a:rPr lang="en" sz="3000">
                <a:solidFill>
                  <a:schemeClr val="dk1"/>
                </a:solidFill>
                <a:latin typeface="Helvetica Neue Light"/>
                <a:ea typeface="Helvetica Neue Light"/>
                <a:cs typeface="Helvetica Neue Light"/>
                <a:sym typeface="Helvetica Neue Light"/>
              </a:rPr>
              <a:t>Finding Savings / Conclusion</a:t>
            </a:r>
            <a:endParaRPr sz="3000">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chemeClr val="dk1"/>
              </a:buClr>
              <a:buSzPts val="1100"/>
              <a:buFont typeface="Arial"/>
              <a:buNone/>
            </a:pPr>
            <a:endParaRPr sz="3000" b="0" i="0" u="none" strike="noStrike" cap="none">
              <a:solidFill>
                <a:schemeClr val="dk1"/>
              </a:solidFill>
              <a:latin typeface="Helvetica Neue Light"/>
              <a:ea typeface="Helvetica Neue Light"/>
              <a:cs typeface="Helvetica Neue Light"/>
              <a:sym typeface="Helvetica Neue Light"/>
            </a:endParaRPr>
          </a:p>
        </p:txBody>
      </p:sp>
      <p:sp>
        <p:nvSpPr>
          <p:cNvPr id="168" name="Google Shape;168;p39"/>
          <p:cNvSpPr txBox="1"/>
          <p:nvPr/>
        </p:nvSpPr>
        <p:spPr>
          <a:xfrm>
            <a:off x="342175" y="305975"/>
            <a:ext cx="2701800" cy="321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Agenda</a:t>
            </a: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6"/>
          <p:cNvSpPr txBox="1"/>
          <p:nvPr/>
        </p:nvSpPr>
        <p:spPr>
          <a:xfrm>
            <a:off x="309126" y="232925"/>
            <a:ext cx="86613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3600" b="1">
                <a:latin typeface="Helvetica Neue"/>
                <a:ea typeface="Helvetica Neue"/>
                <a:cs typeface="Helvetica Neue"/>
                <a:sym typeface="Helvetica Neue"/>
              </a:rPr>
              <a:t>Evolutionary Solver - West Divisions</a:t>
            </a:r>
            <a:endParaRPr sz="3600" b="1" i="0" u="none" strike="noStrike" cap="none">
              <a:latin typeface="Helvetica Neue"/>
              <a:ea typeface="Helvetica Neue"/>
              <a:cs typeface="Helvetica Neue"/>
              <a:sym typeface="Helvetica Neue"/>
            </a:endParaRPr>
          </a:p>
        </p:txBody>
      </p:sp>
      <p:pic>
        <p:nvPicPr>
          <p:cNvPr id="397" name="Google Shape;397;p66"/>
          <p:cNvPicPr preferRelativeResize="0"/>
          <p:nvPr/>
        </p:nvPicPr>
        <p:blipFill>
          <a:blip r:embed="rId3">
            <a:alphaModFix/>
          </a:blip>
          <a:stretch>
            <a:fillRect/>
          </a:stretch>
        </p:blipFill>
        <p:spPr>
          <a:xfrm>
            <a:off x="220175" y="1195775"/>
            <a:ext cx="8839200" cy="27519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7"/>
          <p:cNvSpPr txBox="1"/>
          <p:nvPr/>
        </p:nvSpPr>
        <p:spPr>
          <a:xfrm>
            <a:off x="309126" y="232925"/>
            <a:ext cx="86613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2400" b="1">
                <a:latin typeface="Helvetica Neue"/>
                <a:ea typeface="Helvetica Neue"/>
                <a:cs typeface="Helvetica Neue"/>
                <a:sym typeface="Helvetica Neue"/>
              </a:rPr>
              <a:t>Solver Outcome - Intra-division Distance Data Tables</a:t>
            </a:r>
            <a:endParaRPr sz="2400" b="1" i="0" u="none" strike="noStrike" cap="none">
              <a:latin typeface="Helvetica Neue"/>
              <a:ea typeface="Helvetica Neue"/>
              <a:cs typeface="Helvetica Neue"/>
              <a:sym typeface="Helvetica Neue"/>
            </a:endParaRPr>
          </a:p>
        </p:txBody>
      </p:sp>
      <p:pic>
        <p:nvPicPr>
          <p:cNvPr id="403" name="Google Shape;403;p67"/>
          <p:cNvPicPr preferRelativeResize="0"/>
          <p:nvPr/>
        </p:nvPicPr>
        <p:blipFill>
          <a:blip r:embed="rId3">
            <a:alphaModFix/>
          </a:blip>
          <a:stretch>
            <a:fillRect/>
          </a:stretch>
        </p:blipFill>
        <p:spPr>
          <a:xfrm>
            <a:off x="152400" y="882725"/>
            <a:ext cx="4076700" cy="3524250"/>
          </a:xfrm>
          <a:prstGeom prst="rect">
            <a:avLst/>
          </a:prstGeom>
          <a:noFill/>
          <a:ln>
            <a:noFill/>
          </a:ln>
        </p:spPr>
      </p:pic>
      <p:pic>
        <p:nvPicPr>
          <p:cNvPr id="404" name="Google Shape;404;p67"/>
          <p:cNvPicPr preferRelativeResize="0"/>
          <p:nvPr/>
        </p:nvPicPr>
        <p:blipFill>
          <a:blip r:embed="rId4">
            <a:alphaModFix/>
          </a:blip>
          <a:stretch>
            <a:fillRect/>
          </a:stretch>
        </p:blipFill>
        <p:spPr>
          <a:xfrm>
            <a:off x="4381500" y="816050"/>
            <a:ext cx="4076700" cy="3657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68"/>
          <p:cNvPicPr preferRelativeResize="0"/>
          <p:nvPr/>
        </p:nvPicPr>
        <p:blipFill>
          <a:blip r:embed="rId3">
            <a:alphaModFix/>
          </a:blip>
          <a:stretch>
            <a:fillRect/>
          </a:stretch>
        </p:blipFill>
        <p:spPr>
          <a:xfrm>
            <a:off x="1671638" y="842963"/>
            <a:ext cx="5800725" cy="3457575"/>
          </a:xfrm>
          <a:prstGeom prst="rect">
            <a:avLst/>
          </a:prstGeom>
          <a:noFill/>
          <a:ln>
            <a:noFill/>
          </a:ln>
        </p:spPr>
      </p:pic>
      <p:sp>
        <p:nvSpPr>
          <p:cNvPr id="410" name="Google Shape;410;p68"/>
          <p:cNvSpPr txBox="1"/>
          <p:nvPr/>
        </p:nvSpPr>
        <p:spPr>
          <a:xfrm>
            <a:off x="309126" y="232925"/>
            <a:ext cx="86613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2400" b="1">
                <a:latin typeface="Helvetica Neue"/>
                <a:ea typeface="Helvetica Neue"/>
                <a:cs typeface="Helvetica Neue"/>
                <a:sym typeface="Helvetica Neue"/>
              </a:rPr>
              <a:t>Baking Wild Cards into the model</a:t>
            </a:r>
            <a:endParaRPr sz="2400" b="1" i="0" u="none" strike="noStrike" cap="none">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9"/>
          <p:cNvSpPr txBox="1"/>
          <p:nvPr/>
        </p:nvSpPr>
        <p:spPr>
          <a:xfrm>
            <a:off x="309126" y="232925"/>
            <a:ext cx="86613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2400" b="1">
                <a:latin typeface="Helvetica Neue"/>
                <a:ea typeface="Helvetica Neue"/>
                <a:cs typeface="Helvetica Neue"/>
                <a:sym typeface="Helvetica Neue"/>
              </a:rPr>
              <a:t>More on making the playoff index</a:t>
            </a:r>
            <a:endParaRPr sz="2400" b="1" i="0" u="none" strike="noStrike" cap="none">
              <a:latin typeface="Helvetica Neue"/>
              <a:ea typeface="Helvetica Neue"/>
              <a:cs typeface="Helvetica Neue"/>
              <a:sym typeface="Helvetica Neue"/>
            </a:endParaRPr>
          </a:p>
        </p:txBody>
      </p:sp>
      <p:pic>
        <p:nvPicPr>
          <p:cNvPr id="416" name="Google Shape;416;p69"/>
          <p:cNvPicPr preferRelativeResize="0"/>
          <p:nvPr/>
        </p:nvPicPr>
        <p:blipFill>
          <a:blip r:embed="rId3">
            <a:alphaModFix/>
          </a:blip>
          <a:stretch>
            <a:fillRect/>
          </a:stretch>
        </p:blipFill>
        <p:spPr>
          <a:xfrm>
            <a:off x="1605038" y="730325"/>
            <a:ext cx="6069473" cy="4108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70"/>
          <p:cNvSpPr txBox="1"/>
          <p:nvPr/>
        </p:nvSpPr>
        <p:spPr>
          <a:xfrm>
            <a:off x="309126" y="232925"/>
            <a:ext cx="86613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600"/>
              <a:buFont typeface="Arial"/>
              <a:buNone/>
            </a:pPr>
            <a:r>
              <a:rPr lang="en" sz="2400" b="1">
                <a:latin typeface="Helvetica Neue"/>
                <a:ea typeface="Helvetica Neue"/>
                <a:cs typeface="Helvetica Neue"/>
                <a:sym typeface="Helvetica Neue"/>
              </a:rPr>
              <a:t>A sampling of the source data for the playoff index</a:t>
            </a:r>
            <a:endParaRPr sz="2400" b="1" i="0" u="none" strike="noStrike" cap="none">
              <a:latin typeface="Helvetica Neue"/>
              <a:ea typeface="Helvetica Neue"/>
              <a:cs typeface="Helvetica Neue"/>
              <a:sym typeface="Helvetica Neue"/>
            </a:endParaRPr>
          </a:p>
        </p:txBody>
      </p:sp>
      <p:pic>
        <p:nvPicPr>
          <p:cNvPr id="422" name="Google Shape;422;p70"/>
          <p:cNvPicPr preferRelativeResize="0"/>
          <p:nvPr/>
        </p:nvPicPr>
        <p:blipFill>
          <a:blip r:embed="rId3">
            <a:alphaModFix/>
          </a:blip>
          <a:stretch>
            <a:fillRect/>
          </a:stretch>
        </p:blipFill>
        <p:spPr>
          <a:xfrm>
            <a:off x="1770063" y="811275"/>
            <a:ext cx="5739429" cy="4108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4" name="Google Shape;174;p40"/>
          <p:cNvSpPr/>
          <p:nvPr/>
        </p:nvSpPr>
        <p:spPr>
          <a:xfrm>
            <a:off x="692875" y="-577250"/>
            <a:ext cx="7769700" cy="4466100"/>
          </a:xfrm>
          <a:prstGeom prst="rect">
            <a:avLst/>
          </a:prstGeom>
          <a:solidFill>
            <a:srgbClr val="FFFFFF"/>
          </a:solidFill>
          <a:ln>
            <a:noFill/>
          </a:ln>
        </p:spPr>
        <p:txBody>
          <a:bodyPr spcFirstLastPara="1" wrap="square" lIns="91425" tIns="91425" rIns="91425" bIns="91425" anchor="ctr" anchorCtr="0">
            <a:noAutofit/>
          </a:bodyPr>
          <a:lstStyle/>
          <a:p>
            <a:pPr marL="457200" lvl="0" indent="-533400" algn="ctr" rtl="0">
              <a:spcBef>
                <a:spcPts val="900"/>
              </a:spcBef>
              <a:spcAft>
                <a:spcPts val="0"/>
              </a:spcAft>
              <a:buClr>
                <a:schemeClr val="dk2"/>
              </a:buClr>
              <a:buSzPts val="4800"/>
              <a:buFont typeface="Helvetica Neue"/>
              <a:buAutoNum type="romanUcPeriod"/>
            </a:pPr>
            <a:r>
              <a:rPr lang="en" sz="4800" b="1">
                <a:solidFill>
                  <a:schemeClr val="dk2"/>
                </a:solidFill>
                <a:latin typeface="Helvetica Neue"/>
                <a:ea typeface="Helvetica Neue"/>
                <a:cs typeface="Helvetica Neue"/>
                <a:sym typeface="Helvetica Neue"/>
              </a:rPr>
              <a:t>The Problem</a:t>
            </a:r>
            <a:endParaRPr sz="4800" b="1">
              <a:solidFill>
                <a:schemeClr val="dk2"/>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
        <p:cNvGrpSpPr/>
        <p:nvPr/>
      </p:nvGrpSpPr>
      <p:grpSpPr>
        <a:xfrm>
          <a:off x="0" y="0"/>
          <a:ext cx="0" cy="0"/>
          <a:chOff x="0" y="0"/>
          <a:chExt cx="0" cy="0"/>
        </a:xfrm>
      </p:grpSpPr>
      <p:sp>
        <p:nvSpPr>
          <p:cNvPr id="179" name="Google Shape;179;p41"/>
          <p:cNvSpPr txBox="1">
            <a:spLocks noGrp="1"/>
          </p:cNvSpPr>
          <p:nvPr>
            <p:ph type="ctrTitle"/>
          </p:nvPr>
        </p:nvSpPr>
        <p:spPr>
          <a:xfrm>
            <a:off x="313750" y="232475"/>
            <a:ext cx="7439100" cy="497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600" b="1">
                <a:solidFill>
                  <a:srgbClr val="000000"/>
                </a:solidFill>
              </a:rPr>
              <a:t>The best teams in the league...</a:t>
            </a:r>
            <a:endParaRPr sz="3600" b="1">
              <a:solidFill>
                <a:srgbClr val="000000"/>
              </a:solidFill>
              <a:latin typeface="Helvetica Neue"/>
              <a:ea typeface="Helvetica Neue"/>
              <a:cs typeface="Helvetica Neue"/>
              <a:sym typeface="Helvetica Neue"/>
            </a:endParaRPr>
          </a:p>
        </p:txBody>
      </p:sp>
      <p:sp>
        <p:nvSpPr>
          <p:cNvPr id="180" name="Google Shape;180;p41"/>
          <p:cNvSpPr txBox="1">
            <a:spLocks noGrp="1"/>
          </p:cNvSpPr>
          <p:nvPr>
            <p:ph type="ctrTitle"/>
          </p:nvPr>
        </p:nvSpPr>
        <p:spPr>
          <a:xfrm>
            <a:off x="313750" y="4369225"/>
            <a:ext cx="8116500" cy="497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5200"/>
              <a:buFont typeface="Arial"/>
              <a:buNone/>
            </a:pPr>
            <a:r>
              <a:rPr lang="en" sz="3600" b="1"/>
              <a:t>...have been in the same division...</a:t>
            </a:r>
            <a:endParaRPr sz="3600" b="1">
              <a:solidFill>
                <a:srgbClr val="000000"/>
              </a:solidFill>
              <a:latin typeface="Helvetica Neue"/>
              <a:ea typeface="Helvetica Neue"/>
              <a:cs typeface="Helvetica Neue"/>
              <a:sym typeface="Helvetica Neue"/>
            </a:endParaRPr>
          </a:p>
        </p:txBody>
      </p:sp>
      <p:pic>
        <p:nvPicPr>
          <p:cNvPr id="181" name="Google Shape;181;p41"/>
          <p:cNvPicPr preferRelativeResize="0"/>
          <p:nvPr/>
        </p:nvPicPr>
        <p:blipFill>
          <a:blip r:embed="rId3">
            <a:alphaModFix/>
          </a:blip>
          <a:stretch>
            <a:fillRect/>
          </a:stretch>
        </p:blipFill>
        <p:spPr>
          <a:xfrm>
            <a:off x="382000" y="1228907"/>
            <a:ext cx="4052074" cy="1342843"/>
          </a:xfrm>
          <a:prstGeom prst="rect">
            <a:avLst/>
          </a:prstGeom>
          <a:noFill/>
          <a:ln>
            <a:noFill/>
          </a:ln>
        </p:spPr>
      </p:pic>
      <p:pic>
        <p:nvPicPr>
          <p:cNvPr id="182" name="Google Shape;182;p41"/>
          <p:cNvPicPr preferRelativeResize="0"/>
          <p:nvPr/>
        </p:nvPicPr>
        <p:blipFill>
          <a:blip r:embed="rId4">
            <a:alphaModFix/>
          </a:blip>
          <a:stretch>
            <a:fillRect/>
          </a:stretch>
        </p:blipFill>
        <p:spPr>
          <a:xfrm>
            <a:off x="382000" y="2867775"/>
            <a:ext cx="4052076" cy="1305825"/>
          </a:xfrm>
          <a:prstGeom prst="rect">
            <a:avLst/>
          </a:prstGeom>
          <a:noFill/>
          <a:ln>
            <a:noFill/>
          </a:ln>
        </p:spPr>
      </p:pic>
      <p:pic>
        <p:nvPicPr>
          <p:cNvPr id="183" name="Google Shape;183;p41"/>
          <p:cNvPicPr preferRelativeResize="0"/>
          <p:nvPr/>
        </p:nvPicPr>
        <p:blipFill>
          <a:blip r:embed="rId5">
            <a:alphaModFix/>
          </a:blip>
          <a:stretch>
            <a:fillRect/>
          </a:stretch>
        </p:blipFill>
        <p:spPr>
          <a:xfrm>
            <a:off x="4663050" y="2507448"/>
            <a:ext cx="3816500" cy="1700325"/>
          </a:xfrm>
          <a:prstGeom prst="rect">
            <a:avLst/>
          </a:prstGeom>
          <a:noFill/>
          <a:ln>
            <a:noFill/>
          </a:ln>
        </p:spPr>
      </p:pic>
      <p:pic>
        <p:nvPicPr>
          <p:cNvPr id="184" name="Google Shape;184;p41"/>
          <p:cNvPicPr preferRelativeResize="0"/>
          <p:nvPr/>
        </p:nvPicPr>
        <p:blipFill>
          <a:blip r:embed="rId6">
            <a:alphaModFix/>
          </a:blip>
          <a:stretch>
            <a:fillRect/>
          </a:stretch>
        </p:blipFill>
        <p:spPr>
          <a:xfrm>
            <a:off x="4663038" y="897363"/>
            <a:ext cx="3716175" cy="1610083"/>
          </a:xfrm>
          <a:prstGeom prst="rect">
            <a:avLst/>
          </a:prstGeom>
          <a:noFill/>
          <a:ln>
            <a:noFill/>
          </a:ln>
        </p:spPr>
      </p:pic>
      <p:sp>
        <p:nvSpPr>
          <p:cNvPr id="185" name="Google Shape;185;p41"/>
          <p:cNvSpPr txBox="1"/>
          <p:nvPr/>
        </p:nvSpPr>
        <p:spPr>
          <a:xfrm>
            <a:off x="313750" y="897375"/>
            <a:ext cx="30000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Helvetica Neue Light"/>
                <a:ea typeface="Helvetica Neue Light"/>
                <a:cs typeface="Helvetica Neue Light"/>
                <a:sym typeface="Helvetica Neue Light"/>
              </a:rPr>
              <a:t>2016-2017 Final Standings</a:t>
            </a:r>
            <a:endParaRPr sz="1800"/>
          </a:p>
        </p:txBody>
      </p:sp>
      <p:sp>
        <p:nvSpPr>
          <p:cNvPr id="186" name="Google Shape;186;p41"/>
          <p:cNvSpPr txBox="1"/>
          <p:nvPr/>
        </p:nvSpPr>
        <p:spPr>
          <a:xfrm>
            <a:off x="313750" y="2513325"/>
            <a:ext cx="30000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Helvetica Neue Light"/>
                <a:ea typeface="Helvetica Neue Light"/>
                <a:cs typeface="Helvetica Neue Light"/>
                <a:sym typeface="Helvetica Neue Light"/>
              </a:rPr>
              <a:t>2017-2018 Final Standings</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sp>
        <p:nvSpPr>
          <p:cNvPr id="191" name="Google Shape;191;p42"/>
          <p:cNvSpPr txBox="1">
            <a:spLocks noGrp="1"/>
          </p:cNvSpPr>
          <p:nvPr>
            <p:ph type="ctrTitle"/>
          </p:nvPr>
        </p:nvSpPr>
        <p:spPr>
          <a:xfrm>
            <a:off x="313750" y="232475"/>
            <a:ext cx="8830200" cy="497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600" b="1">
                <a:solidFill>
                  <a:srgbClr val="000000"/>
                </a:solidFill>
              </a:rPr>
              <a:t>...creating skewed playoff matchups.</a:t>
            </a:r>
            <a:endParaRPr sz="3600" b="1">
              <a:solidFill>
                <a:srgbClr val="000000"/>
              </a:solidFill>
              <a:latin typeface="Helvetica Neue"/>
              <a:ea typeface="Helvetica Neue"/>
              <a:cs typeface="Helvetica Neue"/>
              <a:sym typeface="Helvetica Neue"/>
            </a:endParaRPr>
          </a:p>
        </p:txBody>
      </p:sp>
      <p:sp>
        <p:nvSpPr>
          <p:cNvPr id="192" name="Google Shape;192;p42"/>
          <p:cNvSpPr txBox="1"/>
          <p:nvPr/>
        </p:nvSpPr>
        <p:spPr>
          <a:xfrm>
            <a:off x="313750" y="1690100"/>
            <a:ext cx="2919900" cy="2625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900">
              <a:latin typeface="Helvetica Neue"/>
              <a:ea typeface="Helvetica Neue"/>
              <a:cs typeface="Helvetica Neue"/>
              <a:sym typeface="Helvetica Neue"/>
            </a:endParaRPr>
          </a:p>
          <a:p>
            <a:pPr marL="0" lvl="0" indent="0" algn="l" rtl="0">
              <a:lnSpc>
                <a:spcPct val="114000"/>
              </a:lnSpc>
              <a:spcBef>
                <a:spcPts val="600"/>
              </a:spcBef>
              <a:spcAft>
                <a:spcPts val="0"/>
              </a:spcAft>
              <a:buNone/>
            </a:pPr>
            <a:r>
              <a:rPr lang="en" sz="1200">
                <a:latin typeface="Helvetica Neue"/>
                <a:ea typeface="Helvetica Neue"/>
                <a:cs typeface="Helvetica Neue"/>
                <a:sym typeface="Helvetica Neue"/>
              </a:rPr>
              <a:t>Beginning in the 2013-2014 season, the NHL instituted a playoff structure in which the top 3 teams from each division play in the same “corner” of the bracket. The latest any of these teams could meet is in the quarterfinals.</a:t>
            </a:r>
            <a:endParaRPr sz="1200">
              <a:solidFill>
                <a:srgbClr val="000000"/>
              </a:solidFill>
              <a:latin typeface="Helvetica Neue"/>
              <a:ea typeface="Helvetica Neue"/>
              <a:cs typeface="Helvetica Neue"/>
              <a:sym typeface="Helvetica Neue"/>
            </a:endParaRPr>
          </a:p>
          <a:p>
            <a:pPr marL="0" lvl="0" indent="0" algn="l" rtl="0">
              <a:spcBef>
                <a:spcPts val="600"/>
              </a:spcBef>
              <a:spcAft>
                <a:spcPts val="0"/>
              </a:spcAft>
              <a:buClr>
                <a:schemeClr val="dk1"/>
              </a:buClr>
              <a:buSzPts val="1100"/>
              <a:buFont typeface="Arial"/>
              <a:buNone/>
            </a:pPr>
            <a:endParaRPr sz="900">
              <a:latin typeface="Helvetica Neue"/>
              <a:ea typeface="Helvetica Neue"/>
              <a:cs typeface="Helvetica Neue"/>
              <a:sym typeface="Helvetica Neue"/>
            </a:endParaRPr>
          </a:p>
        </p:txBody>
      </p:sp>
      <p:pic>
        <p:nvPicPr>
          <p:cNvPr id="193" name="Google Shape;193;p42"/>
          <p:cNvPicPr preferRelativeResize="0"/>
          <p:nvPr/>
        </p:nvPicPr>
        <p:blipFill>
          <a:blip r:embed="rId3">
            <a:alphaModFix/>
          </a:blip>
          <a:stretch>
            <a:fillRect/>
          </a:stretch>
        </p:blipFill>
        <p:spPr>
          <a:xfrm>
            <a:off x="3947975" y="999525"/>
            <a:ext cx="4665225" cy="3604949"/>
          </a:xfrm>
          <a:prstGeom prst="rect">
            <a:avLst/>
          </a:prstGeom>
          <a:noFill/>
          <a:ln>
            <a:noFill/>
          </a:ln>
        </p:spPr>
      </p:pic>
      <p:sp>
        <p:nvSpPr>
          <p:cNvPr id="194" name="Google Shape;194;p42"/>
          <p:cNvSpPr txBox="1"/>
          <p:nvPr/>
        </p:nvSpPr>
        <p:spPr>
          <a:xfrm>
            <a:off x="7088900" y="4604475"/>
            <a:ext cx="1524300" cy="1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Helvetica Neue"/>
                <a:ea typeface="Helvetica Neue"/>
                <a:cs typeface="Helvetica Neue"/>
                <a:sym typeface="Helvetica Neue"/>
              </a:rPr>
              <a:t>Source: PrintableTeamSchedules.com</a:t>
            </a:r>
            <a:endParaRPr sz="6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
        <p:cNvGrpSpPr/>
        <p:nvPr/>
      </p:nvGrpSpPr>
      <p:grpSpPr>
        <a:xfrm>
          <a:off x="0" y="0"/>
          <a:ext cx="0" cy="0"/>
          <a:chOff x="0" y="0"/>
          <a:chExt cx="0" cy="0"/>
        </a:xfrm>
      </p:grpSpPr>
      <p:sp>
        <p:nvSpPr>
          <p:cNvPr id="199" name="Google Shape;199;p43"/>
          <p:cNvSpPr txBox="1">
            <a:spLocks noGrp="1"/>
          </p:cNvSpPr>
          <p:nvPr>
            <p:ph type="ctrTitle"/>
          </p:nvPr>
        </p:nvSpPr>
        <p:spPr>
          <a:xfrm>
            <a:off x="313750" y="232475"/>
            <a:ext cx="7439100" cy="497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3600" b="1">
                <a:solidFill>
                  <a:srgbClr val="000000"/>
                </a:solidFill>
              </a:rPr>
              <a:t>The hockey press is not pleased.</a:t>
            </a:r>
            <a:endParaRPr sz="3600" b="1">
              <a:solidFill>
                <a:srgbClr val="000000"/>
              </a:solidFill>
              <a:latin typeface="Helvetica Neue"/>
              <a:ea typeface="Helvetica Neue"/>
              <a:cs typeface="Helvetica Neue"/>
              <a:sym typeface="Helvetica Neue"/>
            </a:endParaRPr>
          </a:p>
        </p:txBody>
      </p:sp>
      <p:pic>
        <p:nvPicPr>
          <p:cNvPr id="200" name="Google Shape;200;p43"/>
          <p:cNvPicPr preferRelativeResize="0"/>
          <p:nvPr/>
        </p:nvPicPr>
        <p:blipFill>
          <a:blip r:embed="rId3">
            <a:alphaModFix/>
          </a:blip>
          <a:stretch>
            <a:fillRect/>
          </a:stretch>
        </p:blipFill>
        <p:spPr>
          <a:xfrm>
            <a:off x="5758025" y="1318100"/>
            <a:ext cx="3313999" cy="2775849"/>
          </a:xfrm>
          <a:prstGeom prst="rect">
            <a:avLst/>
          </a:prstGeom>
          <a:noFill/>
          <a:ln>
            <a:noFill/>
          </a:ln>
        </p:spPr>
      </p:pic>
      <p:sp>
        <p:nvSpPr>
          <p:cNvPr id="201" name="Google Shape;201;p43"/>
          <p:cNvSpPr txBox="1"/>
          <p:nvPr/>
        </p:nvSpPr>
        <p:spPr>
          <a:xfrm>
            <a:off x="7664700" y="4612475"/>
            <a:ext cx="1479300" cy="1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Helvetica Neue"/>
                <a:ea typeface="Helvetica Neue"/>
                <a:cs typeface="Helvetica Neue"/>
                <a:sym typeface="Helvetica Neue"/>
              </a:rPr>
              <a:t>Source: Sporting News, Getty Images</a:t>
            </a:r>
            <a:endParaRPr sz="600">
              <a:latin typeface="Helvetica Neue"/>
              <a:ea typeface="Helvetica Neue"/>
              <a:cs typeface="Helvetica Neue"/>
              <a:sym typeface="Helvetica Neue"/>
            </a:endParaRPr>
          </a:p>
        </p:txBody>
      </p:sp>
      <p:pic>
        <p:nvPicPr>
          <p:cNvPr id="202" name="Google Shape;202;p43"/>
          <p:cNvPicPr preferRelativeResize="0"/>
          <p:nvPr/>
        </p:nvPicPr>
        <p:blipFill>
          <a:blip r:embed="rId4">
            <a:alphaModFix/>
          </a:blip>
          <a:stretch>
            <a:fillRect/>
          </a:stretch>
        </p:blipFill>
        <p:spPr>
          <a:xfrm>
            <a:off x="0" y="781475"/>
            <a:ext cx="4397576" cy="1769925"/>
          </a:xfrm>
          <a:prstGeom prst="rect">
            <a:avLst/>
          </a:prstGeom>
          <a:noFill/>
          <a:ln>
            <a:noFill/>
          </a:ln>
        </p:spPr>
      </p:pic>
      <p:pic>
        <p:nvPicPr>
          <p:cNvPr id="203" name="Google Shape;203;p43"/>
          <p:cNvPicPr preferRelativeResize="0"/>
          <p:nvPr/>
        </p:nvPicPr>
        <p:blipFill>
          <a:blip r:embed="rId5">
            <a:alphaModFix/>
          </a:blip>
          <a:stretch>
            <a:fillRect/>
          </a:stretch>
        </p:blipFill>
        <p:spPr>
          <a:xfrm>
            <a:off x="0" y="2603025"/>
            <a:ext cx="5758025" cy="770526"/>
          </a:xfrm>
          <a:prstGeom prst="rect">
            <a:avLst/>
          </a:prstGeom>
          <a:noFill/>
          <a:ln>
            <a:noFill/>
          </a:ln>
        </p:spPr>
      </p:pic>
      <p:pic>
        <p:nvPicPr>
          <p:cNvPr id="204" name="Google Shape;204;p43"/>
          <p:cNvPicPr preferRelativeResize="0"/>
          <p:nvPr/>
        </p:nvPicPr>
        <p:blipFill>
          <a:blip r:embed="rId6">
            <a:alphaModFix/>
          </a:blip>
          <a:stretch>
            <a:fillRect/>
          </a:stretch>
        </p:blipFill>
        <p:spPr>
          <a:xfrm>
            <a:off x="0" y="3475475"/>
            <a:ext cx="5758025" cy="10558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44"/>
          <p:cNvPicPr preferRelativeResize="0"/>
          <p:nvPr/>
        </p:nvPicPr>
        <p:blipFill>
          <a:blip r:embed="rId3">
            <a:alphaModFix/>
          </a:blip>
          <a:stretch>
            <a:fillRect/>
          </a:stretch>
        </p:blipFill>
        <p:spPr>
          <a:xfrm>
            <a:off x="4060" y="0"/>
            <a:ext cx="9135880" cy="5143500"/>
          </a:xfrm>
          <a:prstGeom prst="rect">
            <a:avLst/>
          </a:prstGeom>
          <a:noFill/>
          <a:ln>
            <a:noFill/>
          </a:ln>
        </p:spPr>
      </p:pic>
      <p:sp>
        <p:nvSpPr>
          <p:cNvPr id="210" name="Google Shape;210;p44"/>
          <p:cNvSpPr/>
          <p:nvPr/>
        </p:nvSpPr>
        <p:spPr>
          <a:xfrm>
            <a:off x="692875" y="-577250"/>
            <a:ext cx="7769700" cy="44661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900"/>
              </a:spcBef>
              <a:spcAft>
                <a:spcPts val="0"/>
              </a:spcAft>
              <a:buNone/>
            </a:pPr>
            <a:r>
              <a:rPr lang="en" sz="4800" b="1">
                <a:solidFill>
                  <a:schemeClr val="dk2"/>
                </a:solidFill>
                <a:latin typeface="Helvetica Neue"/>
                <a:ea typeface="Helvetica Neue"/>
                <a:cs typeface="Helvetica Neue"/>
                <a:sym typeface="Helvetica Neue"/>
              </a:rPr>
              <a:t>     II.  The Tradeoffs</a:t>
            </a:r>
            <a:endParaRPr sz="4800" b="1">
              <a:solidFill>
                <a:schemeClr val="dk2"/>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
        <p:cNvGrpSpPr/>
        <p:nvPr/>
      </p:nvGrpSpPr>
      <p:grpSpPr>
        <a:xfrm>
          <a:off x="0" y="0"/>
          <a:ext cx="0" cy="0"/>
          <a:chOff x="0" y="0"/>
          <a:chExt cx="0" cy="0"/>
        </a:xfrm>
      </p:grpSpPr>
      <p:sp>
        <p:nvSpPr>
          <p:cNvPr id="215" name="Google Shape;215;p45"/>
          <p:cNvSpPr txBox="1">
            <a:spLocks noGrp="1"/>
          </p:cNvSpPr>
          <p:nvPr>
            <p:ph type="ctrTitle"/>
          </p:nvPr>
        </p:nvSpPr>
        <p:spPr>
          <a:xfrm>
            <a:off x="342900" y="232575"/>
            <a:ext cx="3504300" cy="1838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3600" b="1">
                <a:solidFill>
                  <a:srgbClr val="000000"/>
                </a:solidFill>
              </a:rPr>
              <a:t>Competitive Balance vs. Travel Distance</a:t>
            </a:r>
            <a:endParaRPr sz="3600" b="1">
              <a:solidFill>
                <a:srgbClr val="000000"/>
              </a:solidFill>
            </a:endParaRPr>
          </a:p>
        </p:txBody>
      </p:sp>
      <p:sp>
        <p:nvSpPr>
          <p:cNvPr id="216" name="Google Shape;216;p45"/>
          <p:cNvSpPr txBox="1">
            <a:spLocks noGrp="1"/>
          </p:cNvSpPr>
          <p:nvPr>
            <p:ph type="ctrTitle"/>
          </p:nvPr>
        </p:nvSpPr>
        <p:spPr>
          <a:xfrm>
            <a:off x="342900" y="2250250"/>
            <a:ext cx="2918700" cy="1382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5200"/>
              <a:buNone/>
            </a:pPr>
            <a:r>
              <a:rPr lang="en" sz="1400" b="1">
                <a:solidFill>
                  <a:srgbClr val="000000"/>
                </a:solidFill>
              </a:rPr>
              <a:t>Arguments For the Status Quo:</a:t>
            </a:r>
            <a:endParaRPr sz="1400" b="1">
              <a:solidFill>
                <a:srgbClr val="000000"/>
              </a:solidFill>
              <a:latin typeface="Helvetica Neue"/>
              <a:ea typeface="Helvetica Neue"/>
              <a:cs typeface="Helvetica Neue"/>
              <a:sym typeface="Helvetica Neue"/>
            </a:endParaRPr>
          </a:p>
          <a:p>
            <a:pPr marL="457200" lvl="0" indent="-285750" algn="l" rtl="0">
              <a:lnSpc>
                <a:spcPct val="114000"/>
              </a:lnSpc>
              <a:spcBef>
                <a:spcPts val="600"/>
              </a:spcBef>
              <a:spcAft>
                <a:spcPts val="0"/>
              </a:spcAft>
              <a:buClr>
                <a:srgbClr val="000000"/>
              </a:buClr>
              <a:buSzPts val="900"/>
              <a:buFont typeface="Helvetica Neue"/>
              <a:buAutoNum type="arabicParenR"/>
            </a:pPr>
            <a:r>
              <a:rPr lang="en" sz="900">
                <a:solidFill>
                  <a:srgbClr val="000000"/>
                </a:solidFill>
              </a:rPr>
              <a:t>The current playoff system helps to facilitate rivalries.</a:t>
            </a:r>
            <a:endParaRPr sz="900">
              <a:solidFill>
                <a:srgbClr val="000000"/>
              </a:solidFill>
            </a:endParaRPr>
          </a:p>
          <a:p>
            <a:pPr marL="457200" lvl="0" indent="-285750" algn="l" rtl="0">
              <a:lnSpc>
                <a:spcPct val="114000"/>
              </a:lnSpc>
              <a:spcBef>
                <a:spcPts val="0"/>
              </a:spcBef>
              <a:spcAft>
                <a:spcPts val="0"/>
              </a:spcAft>
              <a:buClr>
                <a:srgbClr val="000000"/>
              </a:buClr>
              <a:buSzPts val="900"/>
              <a:buAutoNum type="arabicParenR"/>
            </a:pPr>
            <a:r>
              <a:rPr lang="en" sz="900">
                <a:solidFill>
                  <a:srgbClr val="000000"/>
                </a:solidFill>
              </a:rPr>
              <a:t>The current playoff system is more environmentally sustainable because it reduces travel miles. Less travel also means less wear and tear on NHL players.</a:t>
            </a:r>
            <a:endParaRPr sz="900">
              <a:solidFill>
                <a:srgbClr val="000000"/>
              </a:solidFill>
            </a:endParaRPr>
          </a:p>
        </p:txBody>
      </p:sp>
      <p:pic>
        <p:nvPicPr>
          <p:cNvPr id="217" name="Google Shape;217;p45"/>
          <p:cNvPicPr preferRelativeResize="0"/>
          <p:nvPr/>
        </p:nvPicPr>
        <p:blipFill>
          <a:blip r:embed="rId3">
            <a:alphaModFix/>
          </a:blip>
          <a:stretch>
            <a:fillRect/>
          </a:stretch>
        </p:blipFill>
        <p:spPr>
          <a:xfrm>
            <a:off x="4572000" y="0"/>
            <a:ext cx="4573193" cy="2571750"/>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1331</Words>
  <Application>Microsoft Office PowerPoint</Application>
  <PresentationFormat>On-screen Show (16:9)</PresentationFormat>
  <Paragraphs>139</Paragraphs>
  <Slides>34</Slides>
  <Notes>34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34</vt:i4>
      </vt:variant>
    </vt:vector>
  </HeadingPairs>
  <TitlesOfParts>
    <vt:vector size="42" baseType="lpstr">
      <vt:lpstr>Helvetica Neue</vt:lpstr>
      <vt:lpstr>Source Sans Pro</vt:lpstr>
      <vt:lpstr>Arial</vt:lpstr>
      <vt:lpstr>Helvetica Neue Light</vt:lpstr>
      <vt:lpstr>Raleway</vt:lpstr>
      <vt:lpstr>Plum</vt:lpstr>
      <vt:lpstr>Simple Light</vt:lpstr>
      <vt:lpstr>Simple Light</vt:lpstr>
      <vt:lpstr>PowerPoint Presentation</vt:lpstr>
      <vt:lpstr>PowerPoint Presentation</vt:lpstr>
      <vt:lpstr>PowerPoint Presentation</vt:lpstr>
      <vt:lpstr>PowerPoint Presentation</vt:lpstr>
      <vt:lpstr>The best teams in the league...</vt:lpstr>
      <vt:lpstr>...creating skewed playoff matchups.</vt:lpstr>
      <vt:lpstr>The hockey press is not pleased.</vt:lpstr>
      <vt:lpstr>PowerPoint Presentation</vt:lpstr>
      <vt:lpstr>Competitive Balance vs. Travel Distance</vt:lpstr>
      <vt:lpstr>Competitive Balance vs. Travel Distance</vt:lpstr>
      <vt:lpstr>The Status Quo The top 3 teams in each division are guaranteed a playoff berth, with 2 wild cards. Divisions occupy the same “corner” of the bracket. Pro: Lowest travel distance. Con: Least competitively balanced.</vt:lpstr>
      <vt:lpstr>3 Playoff Formats, 2 Testing Conditions</vt:lpstr>
      <vt:lpstr>PowerPoint Presentation</vt:lpstr>
      <vt:lpstr>Airports The closest major airport to each team’s arena was used for starting locations. Distance between airports was calculated in a 32x32 matrix using information from the Bureau of Transportation Statistics.</vt:lpstr>
      <vt:lpstr>The Stochastic Model:</vt:lpstr>
      <vt:lpstr>The Stochastic Model:</vt:lpstr>
      <vt:lpstr>PowerPoint Presentation</vt:lpstr>
      <vt:lpstr>Status Quo Mean: 73,721 miles Standard Deviation: 12,725 miles </vt:lpstr>
      <vt:lpstr>Status Quo Mean - 69,859 miles (🔻4.5%) Standard Deviation - 13,763 miles (▲8.2%) </vt:lpstr>
      <vt:lpstr>PowerPoint Presentation</vt:lpstr>
      <vt:lpstr>PowerPoint Presentation</vt:lpstr>
      <vt:lpstr>PowerPoint Presentation</vt:lpstr>
      <vt:lpstr>PowerPoint Presentation</vt:lpstr>
      <vt:lpstr>PowerPoint Presentation</vt:lpstr>
      <vt:lpstr>PowerPoint Presentation</vt:lpstr>
      <vt:lpstr>Thank you!  Twitter - @jacksonbtaylor  Linkedin - jacksonbtaylor  Github - jacksonbtaylor (data files are 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Jackson Taylor</cp:lastModifiedBy>
  <cp:revision>1</cp:revision>
  <dcterms:modified xsi:type="dcterms:W3CDTF">2019-03-09T16:32:41Z</dcterms:modified>
</cp:coreProperties>
</file>